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20"/>
  </p:notesMasterIdLst>
  <p:sldIdLst>
    <p:sldId id="264" r:id="rId5"/>
    <p:sldId id="287" r:id="rId6"/>
    <p:sldId id="278" r:id="rId7"/>
    <p:sldId id="265" r:id="rId8"/>
    <p:sldId id="275" r:id="rId9"/>
    <p:sldId id="271" r:id="rId10"/>
    <p:sldId id="292" r:id="rId11"/>
    <p:sldId id="298" r:id="rId12"/>
    <p:sldId id="303" r:id="rId13"/>
    <p:sldId id="299" r:id="rId14"/>
    <p:sldId id="300" r:id="rId15"/>
    <p:sldId id="301" r:id="rId16"/>
    <p:sldId id="302" r:id="rId17"/>
    <p:sldId id="284"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D9E3"/>
    <a:srgbClr val="BADBE3"/>
    <a:srgbClr val="E3FBFF"/>
    <a:srgbClr val="D7F3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6D563-1233-2FF2-7DBF-6217988E5014}" v="337" dt="2026-04-09T19:39:31.974"/>
    <p1510:client id="{5CF24BE2-CEAB-A234-BD6F-F7939CF5FC47}" v="187" dt="2026-04-08T15:46:04.080"/>
    <p1510:client id="{882B73BD-19AC-4932-B805-742CCDB17107}" v="12" dt="2026-04-08T12:22:41.4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5893C-15B3-408B-872E-95CE0C7EFF49}"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C3ECE-4419-4C88-81FD-EC0A3EDBE9FA}" type="slidenum">
              <a:rPr lang="en-US" smtClean="0"/>
              <a:t>‹#›</a:t>
            </a:fld>
            <a:endParaRPr lang="en-US"/>
          </a:p>
        </p:txBody>
      </p:sp>
    </p:spTree>
    <p:extLst>
      <p:ext uri="{BB962C8B-B14F-4D97-AF65-F5344CB8AC3E}">
        <p14:creationId xmlns:p14="http://schemas.microsoft.com/office/powerpoint/2010/main" val="145759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www.youtube.com/user/tv20videos" TargetMode="External"/><Relationship Id="rId3" Type="http://schemas.openxmlformats.org/officeDocument/2006/relationships/hyperlink" Target="https://www.facebook.com/CityofCleveland" TargetMode="External"/><Relationship Id="rId7" Type="http://schemas.openxmlformats.org/officeDocument/2006/relationships/hyperlink" Target="https://www.linkedin.com/company/cityofcleveland" TargetMode="External"/><Relationship Id="rId12"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www.clevelandohio.gov/" TargetMode="External"/><Relationship Id="rId5" Type="http://schemas.openxmlformats.org/officeDocument/2006/relationships/hyperlink" Target="https://www.instagram.com/cityofcleveland/" TargetMode="External"/><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twitter.com/CityofCleveland" TargetMode="External"/><Relationship Id="rId14"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city skyline with a tall building in the background&#10;&#10;Description automatically generated">
            <a:extLst>
              <a:ext uri="{FF2B5EF4-FFF2-40B4-BE49-F238E27FC236}">
                <a16:creationId xmlns:a16="http://schemas.microsoft.com/office/drawing/2014/main" id="{F65B830B-99C9-C000-6D6A-46FC4A8B9AC7}"/>
              </a:ext>
            </a:extLst>
          </p:cNvPr>
          <p:cNvPicPr>
            <a:picLocks noChangeAspect="1"/>
          </p:cNvPicPr>
          <p:nvPr userDrawn="1"/>
        </p:nvPicPr>
        <p:blipFill>
          <a:blip r:embed="rId2"/>
          <a:srcRect t="2107"/>
          <a:stretch/>
        </p:blipFill>
        <p:spPr>
          <a:xfrm>
            <a:off x="0" y="0"/>
            <a:ext cx="12192000" cy="6054584"/>
          </a:xfrm>
          <a:prstGeom prst="rect">
            <a:avLst/>
          </a:prstGeom>
        </p:spPr>
      </p:pic>
      <p:sp>
        <p:nvSpPr>
          <p:cNvPr id="2" name="Title 1">
            <a:extLst>
              <a:ext uri="{FF2B5EF4-FFF2-40B4-BE49-F238E27FC236}">
                <a16:creationId xmlns:a16="http://schemas.microsoft.com/office/drawing/2014/main" id="{B12146AA-B27B-1A06-A574-799E59A1E608}"/>
              </a:ext>
            </a:extLst>
          </p:cNvPr>
          <p:cNvSpPr>
            <a:spLocks noGrp="1"/>
          </p:cNvSpPr>
          <p:nvPr>
            <p:ph type="ctrTitle" hasCustomPrompt="1"/>
          </p:nvPr>
        </p:nvSpPr>
        <p:spPr>
          <a:xfrm>
            <a:off x="1524000" y="2357937"/>
            <a:ext cx="9144000" cy="1289271"/>
          </a:xfrm>
        </p:spPr>
        <p:txBody>
          <a:bodyPr anchor="b">
            <a:normAutofit/>
          </a:bodyPr>
          <a:lstStyle>
            <a:lvl1pPr algn="ctr">
              <a:defRPr lang="en-US" sz="6000" b="1" kern="1200" dirty="0">
                <a:solidFill>
                  <a:srgbClr val="F04F47"/>
                </a:solidFill>
                <a:latin typeface="Poppins ExtraBold" pitchFamily="2" charset="77"/>
                <a:ea typeface="+mn-ea"/>
                <a:cs typeface="Poppins ExtraBold" pitchFamily="2" charset="77"/>
              </a:defRPr>
            </a:lvl1pPr>
          </a:lstStyle>
          <a:p>
            <a:r>
              <a:rPr lang="en-US"/>
              <a:t>Click to edit title style</a:t>
            </a:r>
          </a:p>
        </p:txBody>
      </p:sp>
      <p:sp>
        <p:nvSpPr>
          <p:cNvPr id="3" name="Subtitle 2">
            <a:extLst>
              <a:ext uri="{FF2B5EF4-FFF2-40B4-BE49-F238E27FC236}">
                <a16:creationId xmlns:a16="http://schemas.microsoft.com/office/drawing/2014/main" id="{5B41D9F5-F63F-8377-AF4D-FDDA7A2E5D63}"/>
              </a:ext>
            </a:extLst>
          </p:cNvPr>
          <p:cNvSpPr>
            <a:spLocks noGrp="1"/>
          </p:cNvSpPr>
          <p:nvPr>
            <p:ph type="subTitle" idx="1"/>
          </p:nvPr>
        </p:nvSpPr>
        <p:spPr>
          <a:xfrm>
            <a:off x="1524000" y="4012157"/>
            <a:ext cx="9144000" cy="1510503"/>
          </a:xfrm>
        </p:spPr>
        <p:txBody>
          <a:bodyPr>
            <a:normAutofit/>
          </a:bodyPr>
          <a:lstStyle>
            <a:lvl1pPr marL="0" indent="0" algn="ctr">
              <a:buNone/>
              <a:defRPr lang="en-US" sz="2000" b="0" i="1" kern="1200" dirty="0">
                <a:solidFill>
                  <a:schemeClr val="bg1">
                    <a:lumMod val="95000"/>
                  </a:schemeClr>
                </a:solidFill>
                <a:latin typeface="Lora" pitchFamily="2" charset="77"/>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7" name="Straight Connector 16">
            <a:extLst>
              <a:ext uri="{FF2B5EF4-FFF2-40B4-BE49-F238E27FC236}">
                <a16:creationId xmlns:a16="http://schemas.microsoft.com/office/drawing/2014/main" id="{DF8D4C4D-189B-D3D2-218E-FE879CB527A7}"/>
              </a:ext>
            </a:extLst>
          </p:cNvPr>
          <p:cNvCxnSpPr/>
          <p:nvPr/>
        </p:nvCxnSpPr>
        <p:spPr>
          <a:xfrm>
            <a:off x="4045512" y="3846139"/>
            <a:ext cx="400358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9D5B47E2-22C9-8A7F-2F79-731E7072EB7C}"/>
              </a:ext>
            </a:extLst>
          </p:cNvPr>
          <p:cNvGrpSpPr/>
          <p:nvPr/>
        </p:nvGrpSpPr>
        <p:grpSpPr>
          <a:xfrm>
            <a:off x="9745304" y="6285067"/>
            <a:ext cx="1845391" cy="268931"/>
            <a:chOff x="9153519" y="6424193"/>
            <a:chExt cx="1845391" cy="268931"/>
          </a:xfrm>
        </p:grpSpPr>
        <p:pic>
          <p:nvPicPr>
            <p:cNvPr id="47" name="Picture 46">
              <a:hlinkClick r:id="rId3"/>
              <a:extLst>
                <a:ext uri="{FF2B5EF4-FFF2-40B4-BE49-F238E27FC236}">
                  <a16:creationId xmlns:a16="http://schemas.microsoft.com/office/drawing/2014/main" id="{82C489DB-4604-667D-F52B-0F219E297FF3}"/>
                </a:ext>
              </a:extLst>
            </p:cNvPr>
            <p:cNvPicPr>
              <a:picLocks noChangeAspect="1"/>
            </p:cNvPicPr>
            <p:nvPr/>
          </p:nvPicPr>
          <p:blipFill>
            <a:blip r:embed="rId4"/>
            <a:srcRect/>
            <a:stretch/>
          </p:blipFill>
          <p:spPr>
            <a:xfrm>
              <a:off x="9470341" y="6424193"/>
              <a:ext cx="268931" cy="268931"/>
            </a:xfrm>
            <a:prstGeom prst="rect">
              <a:avLst/>
            </a:prstGeom>
          </p:spPr>
        </p:pic>
        <p:pic>
          <p:nvPicPr>
            <p:cNvPr id="48" name="Picture 47" descr="A blue and black logo&#10;&#10;Description automatically generated">
              <a:hlinkClick r:id="rId5"/>
              <a:extLst>
                <a:ext uri="{FF2B5EF4-FFF2-40B4-BE49-F238E27FC236}">
                  <a16:creationId xmlns:a16="http://schemas.microsoft.com/office/drawing/2014/main" id="{0163F876-247E-CB71-7FE7-A45C333831C8}"/>
                </a:ext>
              </a:extLst>
            </p:cNvPr>
            <p:cNvPicPr>
              <a:picLocks noChangeAspect="1"/>
            </p:cNvPicPr>
            <p:nvPr/>
          </p:nvPicPr>
          <p:blipFill>
            <a:blip r:embed="rId6"/>
            <a:stretch>
              <a:fillRect/>
            </a:stretch>
          </p:blipFill>
          <p:spPr>
            <a:xfrm>
              <a:off x="9786164" y="6424193"/>
              <a:ext cx="268931" cy="268931"/>
            </a:xfrm>
            <a:prstGeom prst="rect">
              <a:avLst/>
            </a:prstGeom>
          </p:spPr>
        </p:pic>
        <p:pic>
          <p:nvPicPr>
            <p:cNvPr id="49" name="Picture 48" descr="A blue circle with black letters&#10;&#10;Description automatically generated">
              <a:hlinkClick r:id="rId7"/>
              <a:extLst>
                <a:ext uri="{FF2B5EF4-FFF2-40B4-BE49-F238E27FC236}">
                  <a16:creationId xmlns:a16="http://schemas.microsoft.com/office/drawing/2014/main" id="{D69C185D-62E1-3B2B-8914-A351C7B09A30}"/>
                </a:ext>
              </a:extLst>
            </p:cNvPr>
            <p:cNvPicPr>
              <a:picLocks noChangeAspect="1"/>
            </p:cNvPicPr>
            <p:nvPr/>
          </p:nvPicPr>
          <p:blipFill>
            <a:blip r:embed="rId8"/>
            <a:stretch>
              <a:fillRect/>
            </a:stretch>
          </p:blipFill>
          <p:spPr>
            <a:xfrm>
              <a:off x="10418809" y="6424193"/>
              <a:ext cx="268931" cy="268931"/>
            </a:xfrm>
            <a:prstGeom prst="rect">
              <a:avLst/>
            </a:prstGeom>
          </p:spPr>
        </p:pic>
        <p:pic>
          <p:nvPicPr>
            <p:cNvPr id="50" name="Picture 49">
              <a:hlinkClick r:id="rId9"/>
              <a:extLst>
                <a:ext uri="{FF2B5EF4-FFF2-40B4-BE49-F238E27FC236}">
                  <a16:creationId xmlns:a16="http://schemas.microsoft.com/office/drawing/2014/main" id="{BED892ED-C793-B566-7275-C5337DD1F6CF}"/>
                </a:ext>
              </a:extLst>
            </p:cNvPr>
            <p:cNvPicPr>
              <a:picLocks noChangeAspect="1"/>
            </p:cNvPicPr>
            <p:nvPr/>
          </p:nvPicPr>
          <p:blipFill>
            <a:blip r:embed="rId10"/>
            <a:srcRect/>
            <a:stretch/>
          </p:blipFill>
          <p:spPr>
            <a:xfrm>
              <a:off x="10101987" y="6424193"/>
              <a:ext cx="268931" cy="268931"/>
            </a:xfrm>
            <a:prstGeom prst="rect">
              <a:avLst/>
            </a:prstGeom>
          </p:spPr>
        </p:pic>
        <p:grpSp>
          <p:nvGrpSpPr>
            <p:cNvPr id="51" name="Group 50">
              <a:extLst>
                <a:ext uri="{FF2B5EF4-FFF2-40B4-BE49-F238E27FC236}">
                  <a16:creationId xmlns:a16="http://schemas.microsoft.com/office/drawing/2014/main" id="{693A25AB-B0BF-1C5D-45FF-C26BA49447C3}"/>
                </a:ext>
              </a:extLst>
            </p:cNvPr>
            <p:cNvGrpSpPr/>
            <p:nvPr/>
          </p:nvGrpSpPr>
          <p:grpSpPr>
            <a:xfrm>
              <a:off x="9153519" y="6424193"/>
              <a:ext cx="268931" cy="268931"/>
              <a:chOff x="10718264" y="6424193"/>
              <a:chExt cx="268931" cy="268931"/>
            </a:xfrm>
          </p:grpSpPr>
          <p:sp>
            <p:nvSpPr>
              <p:cNvPr id="55" name="Oval 54">
                <a:hlinkClick r:id="rId11"/>
                <a:extLst>
                  <a:ext uri="{FF2B5EF4-FFF2-40B4-BE49-F238E27FC236}">
                    <a16:creationId xmlns:a16="http://schemas.microsoft.com/office/drawing/2014/main" id="{09D8E70A-7C1C-5FBC-9E4F-50638E070B62}"/>
                  </a:ext>
                </a:extLst>
              </p:cNvPr>
              <p:cNvSpPr/>
              <p:nvPr/>
            </p:nvSpPr>
            <p:spPr>
              <a:xfrm>
                <a:off x="10718264" y="6424193"/>
                <a:ext cx="268931" cy="26893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6" name="Graphic 55">
                <a:extLst>
                  <a:ext uri="{FF2B5EF4-FFF2-40B4-BE49-F238E27FC236}">
                    <a16:creationId xmlns:a16="http://schemas.microsoft.com/office/drawing/2014/main" id="{0184A379-A113-A143-4E50-C307DBA30A2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771404" y="6477333"/>
                <a:ext cx="162650" cy="162650"/>
              </a:xfrm>
              <a:prstGeom prst="rect">
                <a:avLst/>
              </a:prstGeom>
            </p:spPr>
          </p:pic>
        </p:grpSp>
        <p:grpSp>
          <p:nvGrpSpPr>
            <p:cNvPr id="52" name="Group 51">
              <a:extLst>
                <a:ext uri="{FF2B5EF4-FFF2-40B4-BE49-F238E27FC236}">
                  <a16:creationId xmlns:a16="http://schemas.microsoft.com/office/drawing/2014/main" id="{17A2EB38-9F6E-9D28-425E-D148B6331194}"/>
                </a:ext>
              </a:extLst>
            </p:cNvPr>
            <p:cNvGrpSpPr/>
            <p:nvPr/>
          </p:nvGrpSpPr>
          <p:grpSpPr>
            <a:xfrm>
              <a:off x="10729979" y="6424193"/>
              <a:ext cx="268931" cy="268931"/>
              <a:chOff x="10729979" y="6424193"/>
              <a:chExt cx="268931" cy="268931"/>
            </a:xfrm>
          </p:grpSpPr>
          <p:sp>
            <p:nvSpPr>
              <p:cNvPr id="53" name="Oval 52">
                <a:hlinkClick r:id="rId13"/>
                <a:extLst>
                  <a:ext uri="{FF2B5EF4-FFF2-40B4-BE49-F238E27FC236}">
                    <a16:creationId xmlns:a16="http://schemas.microsoft.com/office/drawing/2014/main" id="{429F7AB3-2F2A-D789-EB10-1EDBF0885260}"/>
                  </a:ext>
                </a:extLst>
              </p:cNvPr>
              <p:cNvSpPr/>
              <p:nvPr/>
            </p:nvSpPr>
            <p:spPr>
              <a:xfrm>
                <a:off x="10729979" y="6424193"/>
                <a:ext cx="268931" cy="26893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4" name="Graphic 53">
                <a:extLst>
                  <a:ext uri="{FF2B5EF4-FFF2-40B4-BE49-F238E27FC236}">
                    <a16:creationId xmlns:a16="http://schemas.microsoft.com/office/drawing/2014/main" id="{81307B4B-9526-C7D3-EC64-899EE9EE2B20}"/>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777031" y="6480957"/>
                <a:ext cx="174827" cy="155402"/>
              </a:xfrm>
              <a:prstGeom prst="rect">
                <a:avLst/>
              </a:prstGeom>
            </p:spPr>
          </p:pic>
        </p:grpSp>
      </p:grpSp>
      <p:pic>
        <p:nvPicPr>
          <p:cNvPr id="25" name="Picture 24" descr="A black and white sign with white text&#10;&#10;Description automatically generated">
            <a:extLst>
              <a:ext uri="{FF2B5EF4-FFF2-40B4-BE49-F238E27FC236}">
                <a16:creationId xmlns:a16="http://schemas.microsoft.com/office/drawing/2014/main" id="{A8F3CB35-5FBA-6313-6166-8ECD1A2466C7}"/>
              </a:ext>
            </a:extLst>
          </p:cNvPr>
          <p:cNvPicPr>
            <a:picLocks noChangeAspect="1"/>
          </p:cNvPicPr>
          <p:nvPr/>
        </p:nvPicPr>
        <p:blipFill>
          <a:blip r:embed="rId15"/>
          <a:stretch>
            <a:fillRect/>
          </a:stretch>
        </p:blipFill>
        <p:spPr>
          <a:xfrm>
            <a:off x="5172682" y="803416"/>
            <a:ext cx="1846637" cy="569501"/>
          </a:xfrm>
          <a:prstGeom prst="rect">
            <a:avLst/>
          </a:prstGeom>
        </p:spPr>
      </p:pic>
      <p:cxnSp>
        <p:nvCxnSpPr>
          <p:cNvPr id="6" name="Straight Connector 5">
            <a:extLst>
              <a:ext uri="{FF2B5EF4-FFF2-40B4-BE49-F238E27FC236}">
                <a16:creationId xmlns:a16="http://schemas.microsoft.com/office/drawing/2014/main" id="{2E309DEF-A10E-B039-999F-330EED7F2F2B}"/>
              </a:ext>
            </a:extLst>
          </p:cNvPr>
          <p:cNvCxnSpPr/>
          <p:nvPr userDrawn="1"/>
        </p:nvCxnSpPr>
        <p:spPr>
          <a:xfrm>
            <a:off x="4045512" y="3846138"/>
            <a:ext cx="400358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pic>
        <p:nvPicPr>
          <p:cNvPr id="20" name="Picture 19" descr="A black and white sign with white text&#10;&#10;Description automatically generated">
            <a:extLst>
              <a:ext uri="{FF2B5EF4-FFF2-40B4-BE49-F238E27FC236}">
                <a16:creationId xmlns:a16="http://schemas.microsoft.com/office/drawing/2014/main" id="{0B53440A-3A1B-7032-E481-49ACA0C347B3}"/>
              </a:ext>
            </a:extLst>
          </p:cNvPr>
          <p:cNvPicPr>
            <a:picLocks noChangeAspect="1"/>
          </p:cNvPicPr>
          <p:nvPr userDrawn="1"/>
        </p:nvPicPr>
        <p:blipFill>
          <a:blip r:embed="rId15"/>
          <a:stretch>
            <a:fillRect/>
          </a:stretch>
        </p:blipFill>
        <p:spPr>
          <a:xfrm>
            <a:off x="5172681" y="803415"/>
            <a:ext cx="1846637" cy="569501"/>
          </a:xfrm>
          <a:prstGeom prst="rect">
            <a:avLst/>
          </a:prstGeom>
        </p:spPr>
      </p:pic>
    </p:spTree>
    <p:extLst>
      <p:ext uri="{BB962C8B-B14F-4D97-AF65-F5344CB8AC3E}">
        <p14:creationId xmlns:p14="http://schemas.microsoft.com/office/powerpoint/2010/main" val="1376656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wSec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D2F5-B6B3-4B01-1B48-90980020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DA8B14-4E27-7A59-7076-E9BF57EC9EE2}"/>
              </a:ext>
            </a:extLst>
          </p:cNvPr>
          <p:cNvSpPr>
            <a:spLocks noGrp="1"/>
          </p:cNvSpPr>
          <p:nvPr>
            <p:ph sz="half" idx="1"/>
          </p:nvPr>
        </p:nvSpPr>
        <p:spPr>
          <a:xfrm>
            <a:off x="838200" y="1825625"/>
            <a:ext cx="3425371" cy="3909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D58BD928-534A-23BA-8520-FD1E2597D05D}"/>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pPr/>
              <a:t>‹#›</a:t>
            </a:fld>
            <a:endParaRPr lang="en-US"/>
          </a:p>
        </p:txBody>
      </p:sp>
      <p:cxnSp>
        <p:nvCxnSpPr>
          <p:cNvPr id="11" name="Straight Connector 10">
            <a:extLst>
              <a:ext uri="{FF2B5EF4-FFF2-40B4-BE49-F238E27FC236}">
                <a16:creationId xmlns:a16="http://schemas.microsoft.com/office/drawing/2014/main" id="{15A59345-9EB0-D0CA-B8AA-4DA0CF391BED}"/>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58C6CF71-8625-8159-430E-9E4C3E021CA4}"/>
              </a:ext>
            </a:extLst>
          </p:cNvPr>
          <p:cNvSpPr>
            <a:spLocks noGrp="1"/>
          </p:cNvSpPr>
          <p:nvPr>
            <p:ph sz="half" idx="13"/>
          </p:nvPr>
        </p:nvSpPr>
        <p:spPr>
          <a:xfrm>
            <a:off x="4382649" y="1825625"/>
            <a:ext cx="3425371" cy="3909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C47F0961-C7B4-FD92-F619-0CD3F7222B5B}"/>
              </a:ext>
            </a:extLst>
          </p:cNvPr>
          <p:cNvSpPr>
            <a:spLocks noGrp="1"/>
          </p:cNvSpPr>
          <p:nvPr>
            <p:ph sz="half" idx="14"/>
          </p:nvPr>
        </p:nvSpPr>
        <p:spPr>
          <a:xfrm>
            <a:off x="7928429" y="1825625"/>
            <a:ext cx="3425371" cy="3909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04;p14">
            <a:extLst>
              <a:ext uri="{FF2B5EF4-FFF2-40B4-BE49-F238E27FC236}">
                <a16:creationId xmlns:a16="http://schemas.microsoft.com/office/drawing/2014/main" id="{F7E07563-24AD-3B7F-CABD-8C4C0DCC17B0}"/>
              </a:ext>
            </a:extLst>
          </p:cNvPr>
          <p:cNvSpPr/>
          <p:nvPr userDrawn="1"/>
        </p:nvSpPr>
        <p:spPr>
          <a:xfrm>
            <a:off x="0" y="-1"/>
            <a:ext cx="12192000" cy="509952"/>
          </a:xfrm>
          <a:prstGeom prst="rect">
            <a:avLst/>
          </a:prstGeom>
          <a:solidFill>
            <a:schemeClr val="bg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Lora" pitchFamily="2" charset="0"/>
              <a:ea typeface="Proxima Nova"/>
              <a:cs typeface="Proxima Nova"/>
              <a:sym typeface="Proxima Nova"/>
            </a:endParaRPr>
          </a:p>
        </p:txBody>
      </p:sp>
      <p:sp>
        <p:nvSpPr>
          <p:cNvPr id="13" name="Text Placeholder 5">
            <a:extLst>
              <a:ext uri="{FF2B5EF4-FFF2-40B4-BE49-F238E27FC236}">
                <a16:creationId xmlns:a16="http://schemas.microsoft.com/office/drawing/2014/main" id="{AF2CAA57-AE87-C7E5-2FCF-12AD65D5017B}"/>
              </a:ext>
            </a:extLst>
          </p:cNvPr>
          <p:cNvSpPr>
            <a:spLocks noGrp="1"/>
          </p:cNvSpPr>
          <p:nvPr>
            <p:ph type="body" sz="quarter" idx="15" hasCustomPrompt="1"/>
          </p:nvPr>
        </p:nvSpPr>
        <p:spPr>
          <a:xfrm>
            <a:off x="2192546" y="1"/>
            <a:ext cx="7591009" cy="509950"/>
          </a:xfrm>
        </p:spPr>
        <p:txBody>
          <a:bodyPr anchor="ctr">
            <a:normAutofit/>
          </a:bodyPr>
          <a:lstStyle>
            <a:lvl1pPr marL="0" indent="0" algn="ctr">
              <a:buNone/>
              <a:defRPr sz="1300" i="1"/>
            </a:lvl1pPr>
          </a:lstStyle>
          <a:p>
            <a:pPr lvl="0"/>
            <a:r>
              <a:rPr lang="en-US"/>
              <a:t>Section title</a:t>
            </a:r>
          </a:p>
        </p:txBody>
      </p:sp>
    </p:spTree>
    <p:extLst>
      <p:ext uri="{BB962C8B-B14F-4D97-AF65-F5344CB8AC3E}">
        <p14:creationId xmlns:p14="http://schemas.microsoft.com/office/powerpoint/2010/main" val="428326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DA8B14-4E27-7A59-7076-E9BF57EC9EE2}"/>
              </a:ext>
            </a:extLst>
          </p:cNvPr>
          <p:cNvSpPr>
            <a:spLocks noGrp="1"/>
          </p:cNvSpPr>
          <p:nvPr>
            <p:ph sz="half" idx="1"/>
          </p:nvPr>
        </p:nvSpPr>
        <p:spPr>
          <a:xfrm>
            <a:off x="734243" y="2669278"/>
            <a:ext cx="3425371" cy="3122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D58BD928-534A-23BA-8520-FD1E2597D05D}"/>
              </a:ext>
            </a:extLst>
          </p:cNvPr>
          <p:cNvSpPr>
            <a:spLocks noGrp="1"/>
          </p:cNvSpPr>
          <p:nvPr>
            <p:ph type="sldNum" sz="quarter" idx="12"/>
          </p:nvPr>
        </p:nvSpPr>
        <p:spPr>
          <a:xfrm>
            <a:off x="8705851" y="6240239"/>
            <a:ext cx="2743200" cy="365125"/>
          </a:xfrm>
          <a:prstGeom prst="rect">
            <a:avLst/>
          </a:prstGeom>
        </p:spPr>
        <p:txBody>
          <a:bodyPr/>
          <a:lstStyle>
            <a:lvl1pPr>
              <a:defRPr/>
            </a:lvl1pPr>
          </a:lstStyle>
          <a:p>
            <a:fld id="{9D3506D7-F140-F449-A26E-3E07E8BE5636}" type="slidenum">
              <a:rPr lang="en-US" smtClean="0"/>
              <a:t>‹#›</a:t>
            </a:fld>
            <a:endParaRPr lang="en-US"/>
          </a:p>
        </p:txBody>
      </p:sp>
      <p:cxnSp>
        <p:nvCxnSpPr>
          <p:cNvPr id="11" name="Straight Connector 10">
            <a:extLst>
              <a:ext uri="{FF2B5EF4-FFF2-40B4-BE49-F238E27FC236}">
                <a16:creationId xmlns:a16="http://schemas.microsoft.com/office/drawing/2014/main" id="{15A59345-9EB0-D0CA-B8AA-4DA0CF391BED}"/>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58C6CF71-8625-8159-430E-9E4C3E021CA4}"/>
              </a:ext>
            </a:extLst>
          </p:cNvPr>
          <p:cNvSpPr>
            <a:spLocks noGrp="1"/>
          </p:cNvSpPr>
          <p:nvPr>
            <p:ph sz="half" idx="13"/>
          </p:nvPr>
        </p:nvSpPr>
        <p:spPr>
          <a:xfrm>
            <a:off x="4363748" y="2669278"/>
            <a:ext cx="3425371" cy="3122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C47F0961-C7B4-FD92-F619-0CD3F7222B5B}"/>
              </a:ext>
            </a:extLst>
          </p:cNvPr>
          <p:cNvSpPr>
            <a:spLocks noGrp="1"/>
          </p:cNvSpPr>
          <p:nvPr>
            <p:ph sz="half" idx="14"/>
          </p:nvPr>
        </p:nvSpPr>
        <p:spPr>
          <a:xfrm>
            <a:off x="7966232" y="2669278"/>
            <a:ext cx="3425371" cy="3122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087929AD-4CFE-09C3-93E4-1A901E919597}"/>
              </a:ext>
            </a:extLst>
          </p:cNvPr>
          <p:cNvSpPr>
            <a:spLocks noGrp="1"/>
          </p:cNvSpPr>
          <p:nvPr>
            <p:ph type="title"/>
          </p:nvPr>
        </p:nvSpPr>
        <p:spPr>
          <a:xfrm>
            <a:off x="698028" y="365125"/>
            <a:ext cx="10515600" cy="1325563"/>
          </a:xfrm>
        </p:spPr>
        <p:txBody>
          <a:bodyPr/>
          <a:lstStyle/>
          <a:p>
            <a:r>
              <a:rPr lang="en-US"/>
              <a:t>Click to edit Master title style</a:t>
            </a:r>
          </a:p>
        </p:txBody>
      </p:sp>
      <p:sp>
        <p:nvSpPr>
          <p:cNvPr id="5" name="Text Placeholder 2">
            <a:extLst>
              <a:ext uri="{FF2B5EF4-FFF2-40B4-BE49-F238E27FC236}">
                <a16:creationId xmlns:a16="http://schemas.microsoft.com/office/drawing/2014/main" id="{0B6195D4-AF6A-C94A-FF04-E80BE7D96254}"/>
              </a:ext>
            </a:extLst>
          </p:cNvPr>
          <p:cNvSpPr>
            <a:spLocks noGrp="1"/>
          </p:cNvSpPr>
          <p:nvPr>
            <p:ph type="body" idx="15"/>
          </p:nvPr>
        </p:nvSpPr>
        <p:spPr>
          <a:xfrm>
            <a:off x="698030" y="1690688"/>
            <a:ext cx="3423783" cy="814387"/>
          </a:xfrm>
        </p:spPr>
        <p:txBody>
          <a:bodyPr anchor="b">
            <a:normAutofit/>
          </a:bodyPr>
          <a:lstStyle>
            <a:lvl1pPr marL="0" indent="0">
              <a:buNone/>
              <a:defRPr lang="en-US" sz="2000" b="1" kern="1200" dirty="0">
                <a:solidFill>
                  <a:srgbClr val="F04F47"/>
                </a:solidFill>
                <a:latin typeface="Poppins SemiBold" pitchFamily="2" charset="77"/>
                <a:ea typeface="+mn-ea"/>
                <a:cs typeface="Poppins SemiBold"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D4532074-9424-4698-6545-5A5ADDAFE472}"/>
              </a:ext>
            </a:extLst>
          </p:cNvPr>
          <p:cNvSpPr>
            <a:spLocks noGrp="1"/>
          </p:cNvSpPr>
          <p:nvPr>
            <p:ph type="body" idx="16"/>
          </p:nvPr>
        </p:nvSpPr>
        <p:spPr>
          <a:xfrm>
            <a:off x="4327534" y="1690687"/>
            <a:ext cx="3423783" cy="814387"/>
          </a:xfrm>
        </p:spPr>
        <p:txBody>
          <a:bodyPr anchor="b">
            <a:normAutofit/>
          </a:bodyPr>
          <a:lstStyle>
            <a:lvl1pPr marL="0" indent="0">
              <a:buNone/>
              <a:defRPr lang="en-US" sz="2000" b="1" kern="1200" dirty="0">
                <a:solidFill>
                  <a:srgbClr val="F04F47"/>
                </a:solidFill>
                <a:latin typeface="Poppins SemiBold" pitchFamily="2" charset="77"/>
                <a:ea typeface="+mn-ea"/>
                <a:cs typeface="Poppins SemiBold"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2">
            <a:extLst>
              <a:ext uri="{FF2B5EF4-FFF2-40B4-BE49-F238E27FC236}">
                <a16:creationId xmlns:a16="http://schemas.microsoft.com/office/drawing/2014/main" id="{B848C053-8DAF-3F25-236B-802A6D4F7B5C}"/>
              </a:ext>
            </a:extLst>
          </p:cNvPr>
          <p:cNvSpPr>
            <a:spLocks noGrp="1"/>
          </p:cNvSpPr>
          <p:nvPr>
            <p:ph type="body" idx="17"/>
          </p:nvPr>
        </p:nvSpPr>
        <p:spPr>
          <a:xfrm>
            <a:off x="7929223" y="1690563"/>
            <a:ext cx="3423783" cy="814387"/>
          </a:xfrm>
        </p:spPr>
        <p:txBody>
          <a:bodyPr anchor="b">
            <a:normAutofit/>
          </a:bodyPr>
          <a:lstStyle>
            <a:lvl1pPr marL="0" indent="0">
              <a:buNone/>
              <a:defRPr lang="en-US" sz="2000" b="1" kern="1200" dirty="0">
                <a:solidFill>
                  <a:srgbClr val="F04F47"/>
                </a:solidFill>
                <a:latin typeface="Poppins SemiBold" pitchFamily="2" charset="77"/>
                <a:ea typeface="+mn-ea"/>
                <a:cs typeface="Poppins SemiBold"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cxnSp>
        <p:nvCxnSpPr>
          <p:cNvPr id="15" name="Straight Connector 14">
            <a:extLst>
              <a:ext uri="{FF2B5EF4-FFF2-40B4-BE49-F238E27FC236}">
                <a16:creationId xmlns:a16="http://schemas.microsoft.com/office/drawing/2014/main" id="{AC65AE06-7275-254A-CCD4-3A35AD80FA97}"/>
              </a:ext>
            </a:extLst>
          </p:cNvPr>
          <p:cNvCxnSpPr>
            <a:cxnSpLocks/>
          </p:cNvCxnSpPr>
          <p:nvPr/>
        </p:nvCxnSpPr>
        <p:spPr>
          <a:xfrm>
            <a:off x="809173" y="2544863"/>
            <a:ext cx="331263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808DF5-F287-CCA0-85CB-C1837B88634A}"/>
              </a:ext>
            </a:extLst>
          </p:cNvPr>
          <p:cNvCxnSpPr>
            <a:cxnSpLocks/>
          </p:cNvCxnSpPr>
          <p:nvPr/>
        </p:nvCxnSpPr>
        <p:spPr>
          <a:xfrm>
            <a:off x="4432596" y="2544863"/>
            <a:ext cx="3318720"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54D22E1-4A53-B65F-5BD6-1F291F10082C}"/>
              </a:ext>
            </a:extLst>
          </p:cNvPr>
          <p:cNvCxnSpPr>
            <a:cxnSpLocks/>
          </p:cNvCxnSpPr>
          <p:nvPr/>
        </p:nvCxnSpPr>
        <p:spPr>
          <a:xfrm>
            <a:off x="8042940" y="2544863"/>
            <a:ext cx="3339888"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1A3DD1EC-2302-3E76-4764-45C27D441B0C}"/>
              </a:ext>
            </a:extLst>
          </p:cNvPr>
          <p:cNvCxnSpPr>
            <a:cxnSpLocks/>
          </p:cNvCxnSpPr>
          <p:nvPr userDrawn="1"/>
        </p:nvCxnSpPr>
        <p:spPr>
          <a:xfrm>
            <a:off x="748411" y="6024990"/>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9FC081-BB5F-F4F4-4B35-10FA04EFBAEB}"/>
              </a:ext>
            </a:extLst>
          </p:cNvPr>
          <p:cNvCxnSpPr>
            <a:cxnSpLocks/>
          </p:cNvCxnSpPr>
          <p:nvPr userDrawn="1"/>
        </p:nvCxnSpPr>
        <p:spPr>
          <a:xfrm>
            <a:off x="809172" y="2544862"/>
            <a:ext cx="3454398"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6E8B8C-F4FF-2B44-D3FE-6ABE20187042}"/>
              </a:ext>
            </a:extLst>
          </p:cNvPr>
          <p:cNvCxnSpPr>
            <a:cxnSpLocks/>
          </p:cNvCxnSpPr>
          <p:nvPr userDrawn="1"/>
        </p:nvCxnSpPr>
        <p:spPr>
          <a:xfrm>
            <a:off x="4382649" y="2544862"/>
            <a:ext cx="3454398"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EB9136-05E8-2D71-CE50-1CC628FBC182}"/>
              </a:ext>
            </a:extLst>
          </p:cNvPr>
          <p:cNvCxnSpPr>
            <a:cxnSpLocks/>
          </p:cNvCxnSpPr>
          <p:nvPr userDrawn="1"/>
        </p:nvCxnSpPr>
        <p:spPr>
          <a:xfrm>
            <a:off x="7928429" y="2544862"/>
            <a:ext cx="3454398"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167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9D164-87F8-9FC3-A886-D64522160AE3}"/>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9ABA3D-B5B4-428C-D577-F6C5FD80B27B}"/>
              </a:ext>
            </a:extLst>
          </p:cNvPr>
          <p:cNvSpPr>
            <a:spLocks noGrp="1"/>
          </p:cNvSpPr>
          <p:nvPr>
            <p:ph type="sldNum" sz="quarter" idx="12"/>
          </p:nvPr>
        </p:nvSpPr>
        <p:spPr>
          <a:xfrm>
            <a:off x="8705851" y="6240239"/>
            <a:ext cx="2743200" cy="365125"/>
          </a:xfrm>
          <a:prstGeom prst="rect">
            <a:avLst/>
          </a:prstGeom>
        </p:spPr>
        <p:txBody>
          <a:bodyPr/>
          <a:lstStyle>
            <a:lvl1pPr>
              <a:defRPr/>
            </a:lvl1pPr>
          </a:lstStyle>
          <a:p>
            <a:fld id="{9D3506D7-F140-F449-A26E-3E07E8BE5636}" type="slidenum">
              <a:rPr lang="en-US" smtClean="0"/>
              <a:t>‹#›</a:t>
            </a:fld>
            <a:endParaRPr lang="en-US"/>
          </a:p>
        </p:txBody>
      </p:sp>
      <p:cxnSp>
        <p:nvCxnSpPr>
          <p:cNvPr id="9" name="Straight Connector 8">
            <a:extLst>
              <a:ext uri="{FF2B5EF4-FFF2-40B4-BE49-F238E27FC236}">
                <a16:creationId xmlns:a16="http://schemas.microsoft.com/office/drawing/2014/main" id="{FF6E5CB2-F2A6-F388-F65E-A49FA4C18CF8}"/>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889CC48-6B2F-4999-604A-5BBCE5C79A06}"/>
              </a:ext>
            </a:extLst>
          </p:cNvPr>
          <p:cNvCxnSpPr>
            <a:cxnSpLocks/>
          </p:cNvCxnSpPr>
          <p:nvPr userDrawn="1"/>
        </p:nvCxnSpPr>
        <p:spPr>
          <a:xfrm>
            <a:off x="748411" y="6024990"/>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461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E06C-460E-8643-F07B-067DEF0E24BD}"/>
              </a:ext>
            </a:extLst>
          </p:cNvPr>
          <p:cNvSpPr>
            <a:spLocks noGrp="1"/>
          </p:cNvSpPr>
          <p:nvPr>
            <p:ph type="title"/>
          </p:nvPr>
        </p:nvSpPr>
        <p:spPr>
          <a:xfrm>
            <a:off x="723676" y="508002"/>
            <a:ext cx="3932237" cy="1549399"/>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607A29-39CA-7AB0-219B-D4752799E43E}"/>
              </a:ext>
            </a:extLst>
          </p:cNvPr>
          <p:cNvSpPr>
            <a:spLocks noGrp="1"/>
          </p:cNvSpPr>
          <p:nvPr>
            <p:ph idx="1"/>
          </p:nvPr>
        </p:nvSpPr>
        <p:spPr>
          <a:xfrm>
            <a:off x="5067076" y="1016005"/>
            <a:ext cx="6401248" cy="4601023"/>
          </a:xfrm>
        </p:spPr>
        <p:txBody>
          <a:bodyPr/>
          <a:lstStyle>
            <a:lvl1pPr marL="465127" indent="-349242">
              <a:defRPr sz="2800"/>
            </a:lvl1pPr>
            <a:lvl2pPr marL="798493" indent="-333366">
              <a:buSzPct val="100000"/>
              <a:buFont typeface="Arial" panose="020B0604020202020204" pitchFamily="34" charset="0"/>
              <a:buChar cha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1EA7E-6F41-4EC6-261B-2FED4A1C8AAB}"/>
              </a:ext>
            </a:extLst>
          </p:cNvPr>
          <p:cNvSpPr>
            <a:spLocks noGrp="1"/>
          </p:cNvSpPr>
          <p:nvPr>
            <p:ph type="body" sz="half" idx="2"/>
          </p:nvPr>
        </p:nvSpPr>
        <p:spPr>
          <a:xfrm>
            <a:off x="723676" y="2264230"/>
            <a:ext cx="3932237" cy="1184343"/>
          </a:xfrm>
        </p:spPr>
        <p:txBody>
          <a:bodyPr anchor="b">
            <a:normAutofit/>
          </a:bodyPr>
          <a:lstStyle>
            <a:lvl1pPr marL="0" indent="0">
              <a:buNone/>
              <a:defRPr lang="en-US" sz="2000" b="1" kern="1200" dirty="0">
                <a:solidFill>
                  <a:srgbClr val="F04F47"/>
                </a:solidFill>
                <a:latin typeface="Poppins SemiBold" pitchFamily="2" charset="77"/>
                <a:ea typeface="+mn-ea"/>
                <a:cs typeface="Poppins SemiBold" pitchFamily="2" charset="77"/>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F8FABE76-2451-D410-5161-7686F6278078}"/>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pPr/>
              <a:t>‹#›</a:t>
            </a:fld>
            <a:endParaRPr lang="en-US"/>
          </a:p>
        </p:txBody>
      </p:sp>
      <p:cxnSp>
        <p:nvCxnSpPr>
          <p:cNvPr id="13" name="Straight Connector 12">
            <a:extLst>
              <a:ext uri="{FF2B5EF4-FFF2-40B4-BE49-F238E27FC236}">
                <a16:creationId xmlns:a16="http://schemas.microsoft.com/office/drawing/2014/main" id="{E37DC69C-3C18-784E-7BAF-A0B2E1AC6776}"/>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E8EB301-D21C-43F1-FFEC-10C4E87439D8}"/>
              </a:ext>
            </a:extLst>
          </p:cNvPr>
          <p:cNvCxnSpPr>
            <a:cxnSpLocks/>
          </p:cNvCxnSpPr>
          <p:nvPr/>
        </p:nvCxnSpPr>
        <p:spPr>
          <a:xfrm>
            <a:off x="827318" y="2144484"/>
            <a:ext cx="3828596"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F6F4AF82-9CB6-7352-6423-7A79FF496C05}"/>
              </a:ext>
            </a:extLst>
          </p:cNvPr>
          <p:cNvSpPr>
            <a:spLocks noGrp="1"/>
          </p:cNvSpPr>
          <p:nvPr>
            <p:ph type="body" sz="half" idx="13"/>
          </p:nvPr>
        </p:nvSpPr>
        <p:spPr>
          <a:xfrm>
            <a:off x="723676" y="3568316"/>
            <a:ext cx="3932237" cy="2048704"/>
          </a:xfrm>
        </p:spPr>
        <p:txBody>
          <a:bodyPr anchor="t">
            <a:normAutofit/>
          </a:bodyPr>
          <a:lstStyle>
            <a:lvl1pPr marL="0" indent="0">
              <a:buNone/>
              <a:defRPr lang="en-US" sz="1600" b="0" kern="1200" dirty="0">
                <a:solidFill>
                  <a:schemeClr val="tx1"/>
                </a:solidFill>
                <a:latin typeface="+mn-lt"/>
                <a:ea typeface="+mn-ea"/>
                <a:cs typeface="Poppins SemiBold" pitchFamily="2" charset="77"/>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941143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07F6-6CE6-F45C-DEB0-9AC4EF1EB8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920A8A-860D-51DB-256A-28C853A38CA4}"/>
              </a:ext>
            </a:extLst>
          </p:cNvPr>
          <p:cNvSpPr>
            <a:spLocks noGrp="1"/>
          </p:cNvSpPr>
          <p:nvPr>
            <p:ph type="body" orient="vert" idx="1"/>
          </p:nvPr>
        </p:nvSpPr>
        <p:spPr>
          <a:xfrm>
            <a:off x="838200" y="1825625"/>
            <a:ext cx="10515600" cy="37914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6BE347F0-B0FE-5049-1365-1EF64CA789F0}"/>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t>‹#›</a:t>
            </a:fld>
            <a:endParaRPr lang="en-US"/>
          </a:p>
        </p:txBody>
      </p:sp>
      <p:cxnSp>
        <p:nvCxnSpPr>
          <p:cNvPr id="10" name="Straight Connector 9">
            <a:extLst>
              <a:ext uri="{FF2B5EF4-FFF2-40B4-BE49-F238E27FC236}">
                <a16:creationId xmlns:a16="http://schemas.microsoft.com/office/drawing/2014/main" id="{CCC6CD34-D481-E2A2-ED43-24AC8C2CDD46}"/>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78B8045-5AC3-8E5D-9164-B1CB4A5A208C}"/>
              </a:ext>
            </a:extLst>
          </p:cNvPr>
          <p:cNvCxnSpPr>
            <a:cxnSpLocks/>
          </p:cNvCxnSpPr>
          <p:nvPr userDrawn="1"/>
        </p:nvCxnSpPr>
        <p:spPr>
          <a:xfrm>
            <a:off x="748411" y="6024990"/>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40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3DE2E-C31B-CA31-981D-54D7E6A67B03}"/>
              </a:ext>
            </a:extLst>
          </p:cNvPr>
          <p:cNvSpPr>
            <a:spLocks noGrp="1"/>
          </p:cNvSpPr>
          <p:nvPr>
            <p:ph type="title" orient="vert"/>
          </p:nvPr>
        </p:nvSpPr>
        <p:spPr>
          <a:xfrm>
            <a:off x="8724901" y="365125"/>
            <a:ext cx="2628900" cy="525189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32F48E-F3D2-2509-EBD4-03F18DA21856}"/>
              </a:ext>
            </a:extLst>
          </p:cNvPr>
          <p:cNvSpPr>
            <a:spLocks noGrp="1"/>
          </p:cNvSpPr>
          <p:nvPr>
            <p:ph type="body" orient="vert" idx="1"/>
          </p:nvPr>
        </p:nvSpPr>
        <p:spPr>
          <a:xfrm>
            <a:off x="838201" y="365126"/>
            <a:ext cx="7734300" cy="5251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D6246628-DEF6-F44B-716D-B583FC6854A4}"/>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t>‹#›</a:t>
            </a:fld>
            <a:endParaRPr lang="en-US"/>
          </a:p>
        </p:txBody>
      </p:sp>
      <p:cxnSp>
        <p:nvCxnSpPr>
          <p:cNvPr id="10" name="Straight Connector 9">
            <a:extLst>
              <a:ext uri="{FF2B5EF4-FFF2-40B4-BE49-F238E27FC236}">
                <a16:creationId xmlns:a16="http://schemas.microsoft.com/office/drawing/2014/main" id="{83EA39C9-35B1-F8D4-7428-CF1672D48429}"/>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D6F94B-5A29-3D2F-7045-45C9245443D4}"/>
              </a:ext>
            </a:extLst>
          </p:cNvPr>
          <p:cNvCxnSpPr>
            <a:cxnSpLocks/>
          </p:cNvCxnSpPr>
          <p:nvPr userDrawn="1"/>
        </p:nvCxnSpPr>
        <p:spPr>
          <a:xfrm>
            <a:off x="748411" y="6024990"/>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511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65E90FE-7B9C-A8AC-3389-36AADAECCCD9}"/>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pPr/>
              <a:t>‹#›</a:t>
            </a:fld>
            <a:endParaRPr lang="en-US"/>
          </a:p>
        </p:txBody>
      </p:sp>
      <p:cxnSp>
        <p:nvCxnSpPr>
          <p:cNvPr id="8" name="Straight Connector 7">
            <a:extLst>
              <a:ext uri="{FF2B5EF4-FFF2-40B4-BE49-F238E27FC236}">
                <a16:creationId xmlns:a16="http://schemas.microsoft.com/office/drawing/2014/main" id="{037F1090-9211-8401-7AA7-51112E3A947C}"/>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346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62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566200" y="13518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8" name="Google Shape;28;p4"/>
          <p:cNvSpPr txBox="1">
            <a:spLocks noGrp="1"/>
          </p:cNvSpPr>
          <p:nvPr>
            <p:ph type="body" idx="1"/>
          </p:nvPr>
        </p:nvSpPr>
        <p:spPr>
          <a:xfrm>
            <a:off x="566200" y="23654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29" name="Google Shape;29;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9D3506D7-F140-F449-A26E-3E07E8BE5636}" type="slidenum">
              <a:rPr lang="en-US" smtClean="0"/>
              <a:pPr/>
              <a:t>‹#›</a:t>
            </a:fld>
            <a:endParaRPr lang="en-US"/>
          </a:p>
        </p:txBody>
      </p:sp>
    </p:spTree>
    <p:extLst>
      <p:ext uri="{BB962C8B-B14F-4D97-AF65-F5344CB8AC3E}">
        <p14:creationId xmlns:p14="http://schemas.microsoft.com/office/powerpoint/2010/main" val="175341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Itle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F65C8C-0349-05A4-64AB-34CDB2BD517E}"/>
              </a:ext>
            </a:extLst>
          </p:cNvPr>
          <p:cNvSpPr/>
          <p:nvPr userDrawn="1"/>
        </p:nvSpPr>
        <p:spPr>
          <a:xfrm>
            <a:off x="0" y="6019120"/>
            <a:ext cx="12192000" cy="8388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04E9CC-300D-2D23-74D5-85E10E6726EE}"/>
              </a:ext>
            </a:extLst>
          </p:cNvPr>
          <p:cNvSpPr>
            <a:spLocks noGrp="1"/>
          </p:cNvSpPr>
          <p:nvPr>
            <p:ph type="title"/>
          </p:nvPr>
        </p:nvSpPr>
        <p:spPr>
          <a:xfrm>
            <a:off x="831851" y="83888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DD97F-F964-D06E-6605-13326F9CD3DC}"/>
              </a:ext>
            </a:extLst>
          </p:cNvPr>
          <p:cNvSpPr>
            <a:spLocks noGrp="1"/>
          </p:cNvSpPr>
          <p:nvPr>
            <p:ph type="body" idx="1"/>
          </p:nvPr>
        </p:nvSpPr>
        <p:spPr>
          <a:xfrm>
            <a:off x="831851" y="3913588"/>
            <a:ext cx="10515600" cy="1305203"/>
          </a:xfrm>
        </p:spPr>
        <p:txBody>
          <a:bodyPr>
            <a:normAutofit/>
          </a:bodyPr>
          <a:lstStyle>
            <a:lvl1pPr marL="0" indent="0">
              <a:buNone/>
              <a:defRPr lang="en-US" sz="2000" b="1" kern="1200" dirty="0">
                <a:solidFill>
                  <a:srgbClr val="F04F47"/>
                </a:solidFill>
                <a:latin typeface="Poppins SemiBold" pitchFamily="2" charset="77"/>
                <a:ea typeface="+mn-ea"/>
                <a:cs typeface="Poppins SemiBold"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3E13EEF8-E967-9F88-CAAC-E713BFAB8DAE}"/>
              </a:ext>
            </a:extLst>
          </p:cNvPr>
          <p:cNvCxnSpPr/>
          <p:nvPr/>
        </p:nvCxnSpPr>
        <p:spPr>
          <a:xfrm>
            <a:off x="953970" y="3802601"/>
            <a:ext cx="400358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8B1165-03A2-F73F-8C4F-350A7C883D01}"/>
              </a:ext>
            </a:extLst>
          </p:cNvPr>
          <p:cNvPicPr>
            <a:picLocks noChangeAspect="1"/>
          </p:cNvPicPr>
          <p:nvPr userDrawn="1"/>
        </p:nvPicPr>
        <p:blipFill>
          <a:blip r:embed="rId2"/>
          <a:stretch>
            <a:fillRect/>
          </a:stretch>
        </p:blipFill>
        <p:spPr>
          <a:xfrm>
            <a:off x="809172" y="6280217"/>
            <a:ext cx="1981885" cy="300075"/>
          </a:xfrm>
          <a:prstGeom prst="rect">
            <a:avLst/>
          </a:prstGeom>
        </p:spPr>
      </p:pic>
      <p:pic>
        <p:nvPicPr>
          <p:cNvPr id="10" name="Picture 9">
            <a:extLst>
              <a:ext uri="{FF2B5EF4-FFF2-40B4-BE49-F238E27FC236}">
                <a16:creationId xmlns:a16="http://schemas.microsoft.com/office/drawing/2014/main" id="{7EBBFD09-2DFB-D226-35F4-AC7DD5F4894F}"/>
              </a:ext>
            </a:extLst>
          </p:cNvPr>
          <p:cNvPicPr>
            <a:picLocks noChangeAspect="1"/>
          </p:cNvPicPr>
          <p:nvPr userDrawn="1"/>
        </p:nvPicPr>
        <p:blipFill>
          <a:blip r:embed="rId3"/>
          <a:stretch>
            <a:fillRect/>
          </a:stretch>
        </p:blipFill>
        <p:spPr>
          <a:xfrm>
            <a:off x="5988051" y="6314473"/>
            <a:ext cx="215900" cy="215900"/>
          </a:xfrm>
          <a:prstGeom prst="rect">
            <a:avLst/>
          </a:prstGeom>
        </p:spPr>
      </p:pic>
      <p:sp>
        <p:nvSpPr>
          <p:cNvPr id="12" name="Slide Number Placeholder 12">
            <a:extLst>
              <a:ext uri="{FF2B5EF4-FFF2-40B4-BE49-F238E27FC236}">
                <a16:creationId xmlns:a16="http://schemas.microsoft.com/office/drawing/2014/main" id="{3543D6CC-DD54-DA1F-0F80-662DBF7F3A46}"/>
              </a:ext>
            </a:extLst>
          </p:cNvPr>
          <p:cNvSpPr>
            <a:spLocks noGrp="1"/>
          </p:cNvSpPr>
          <p:nvPr>
            <p:ph type="sldNum" sz="quarter" idx="4"/>
          </p:nvPr>
        </p:nvSpPr>
        <p:spPr>
          <a:xfrm>
            <a:off x="8705949" y="6241055"/>
            <a:ext cx="2743200" cy="365125"/>
          </a:xfrm>
          <a:prstGeom prst="rect">
            <a:avLst/>
          </a:prstGeom>
        </p:spPr>
        <p:txBody>
          <a:bodyPr vert="horz" lIns="91440" tIns="45720" rIns="91440" bIns="45720" rtlCol="0" anchor="ctr"/>
          <a:lstStyle>
            <a:lvl1pPr algn="r">
              <a:defRPr sz="1200">
                <a:solidFill>
                  <a:schemeClr val="bg2"/>
                </a:solidFill>
              </a:defRPr>
            </a:lvl1pPr>
          </a:lstStyle>
          <a:p>
            <a:fld id="{A1D5B8CB-54A8-47B7-8D3E-145377829D2B}" type="slidenum">
              <a:rPr lang="en-US" smtClean="0"/>
              <a:pPr/>
              <a:t>‹#›</a:t>
            </a:fld>
            <a:endParaRPr lang="en-US"/>
          </a:p>
        </p:txBody>
      </p:sp>
      <p:pic>
        <p:nvPicPr>
          <p:cNvPr id="14" name="Picture 13" descr="A black and white sign&#10;&#10;AI-generated content may be incorrect.">
            <a:extLst>
              <a:ext uri="{FF2B5EF4-FFF2-40B4-BE49-F238E27FC236}">
                <a16:creationId xmlns:a16="http://schemas.microsoft.com/office/drawing/2014/main" id="{E0364DB9-78D6-ADDE-C08F-F51D714BE0DD}"/>
              </a:ext>
            </a:extLst>
          </p:cNvPr>
          <p:cNvPicPr>
            <a:picLocks noChangeAspect="1"/>
          </p:cNvPicPr>
          <p:nvPr userDrawn="1"/>
        </p:nvPicPr>
        <p:blipFill>
          <a:blip r:embed="rId4"/>
          <a:stretch>
            <a:fillRect/>
          </a:stretch>
        </p:blipFill>
        <p:spPr>
          <a:xfrm>
            <a:off x="786811" y="6279671"/>
            <a:ext cx="1981885" cy="300133"/>
          </a:xfrm>
          <a:prstGeom prst="rect">
            <a:avLst/>
          </a:prstGeom>
        </p:spPr>
      </p:pic>
    </p:spTree>
    <p:extLst>
      <p:ext uri="{BB962C8B-B14F-4D97-AF65-F5344CB8AC3E}">
        <p14:creationId xmlns:p14="http://schemas.microsoft.com/office/powerpoint/2010/main" val="187320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v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91F071-7250-9BB7-D8F9-0913E7973724}"/>
              </a:ext>
            </a:extLst>
          </p:cNvPr>
          <p:cNvSpPr>
            <a:spLocks noGrp="1"/>
          </p:cNvSpPr>
          <p:nvPr>
            <p:ph type="sldNum" sz="quarter" idx="10"/>
          </p:nvPr>
        </p:nvSpPr>
        <p:spPr>
          <a:xfrm>
            <a:off x="8707316" y="6242053"/>
            <a:ext cx="2743200" cy="365125"/>
          </a:xfrm>
          <a:prstGeom prst="rect">
            <a:avLst/>
          </a:prstGeom>
        </p:spPr>
        <p:txBody>
          <a:bodyPr/>
          <a:lstStyle/>
          <a:p>
            <a:fld id="{A1D5B8CB-54A8-47B7-8D3E-145377829D2B}" type="slidenum">
              <a:rPr lang="en-US" smtClean="0"/>
              <a:t>‹#›</a:t>
            </a:fld>
            <a:endParaRPr lang="en-US"/>
          </a:p>
        </p:txBody>
      </p:sp>
      <p:sp>
        <p:nvSpPr>
          <p:cNvPr id="4" name="Title 1">
            <a:extLst>
              <a:ext uri="{FF2B5EF4-FFF2-40B4-BE49-F238E27FC236}">
                <a16:creationId xmlns:a16="http://schemas.microsoft.com/office/drawing/2014/main" id="{A94D2C11-72D5-E779-1317-9ADB28F38298}"/>
              </a:ext>
            </a:extLst>
          </p:cNvPr>
          <p:cNvSpPr>
            <a:spLocks noGrp="1"/>
          </p:cNvSpPr>
          <p:nvPr>
            <p:ph type="title"/>
          </p:nvPr>
        </p:nvSpPr>
        <p:spPr>
          <a:xfrm>
            <a:off x="831851" y="838880"/>
            <a:ext cx="10515600" cy="2852737"/>
          </a:xfrm>
        </p:spPr>
        <p:txBody>
          <a:bodyPr anchor="b"/>
          <a:lstStyle>
            <a:lvl1pPr>
              <a:defRPr sz="6000"/>
            </a:lvl1pPr>
          </a:lstStyle>
          <a:p>
            <a:r>
              <a:rPr lang="en-US"/>
              <a:t>Click to edit Master title style</a:t>
            </a:r>
          </a:p>
        </p:txBody>
      </p:sp>
      <p:sp>
        <p:nvSpPr>
          <p:cNvPr id="5" name="Text Placeholder 2">
            <a:extLst>
              <a:ext uri="{FF2B5EF4-FFF2-40B4-BE49-F238E27FC236}">
                <a16:creationId xmlns:a16="http://schemas.microsoft.com/office/drawing/2014/main" id="{D8B45C4B-663F-F660-2015-B56065621B3E}"/>
              </a:ext>
            </a:extLst>
          </p:cNvPr>
          <p:cNvSpPr>
            <a:spLocks noGrp="1"/>
          </p:cNvSpPr>
          <p:nvPr>
            <p:ph type="body" idx="1"/>
          </p:nvPr>
        </p:nvSpPr>
        <p:spPr>
          <a:xfrm>
            <a:off x="831851" y="3913588"/>
            <a:ext cx="10515600" cy="1305203"/>
          </a:xfrm>
        </p:spPr>
        <p:txBody>
          <a:bodyPr>
            <a:normAutofit/>
          </a:bodyPr>
          <a:lstStyle>
            <a:lvl1pPr marL="0" indent="0">
              <a:buNone/>
              <a:defRPr lang="en-US" sz="2000" b="1" kern="1200" dirty="0">
                <a:solidFill>
                  <a:srgbClr val="F04F47"/>
                </a:solidFill>
                <a:latin typeface="Poppins SemiBold" pitchFamily="2" charset="77"/>
                <a:ea typeface="+mn-ea"/>
                <a:cs typeface="Poppins SemiBold"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6" name="Straight Connector 5">
            <a:extLst>
              <a:ext uri="{FF2B5EF4-FFF2-40B4-BE49-F238E27FC236}">
                <a16:creationId xmlns:a16="http://schemas.microsoft.com/office/drawing/2014/main" id="{AA654647-3DB0-C6A9-EED2-7F83B8F92E43}"/>
              </a:ext>
            </a:extLst>
          </p:cNvPr>
          <p:cNvCxnSpPr/>
          <p:nvPr userDrawn="1"/>
        </p:nvCxnSpPr>
        <p:spPr>
          <a:xfrm>
            <a:off x="953970" y="3802601"/>
            <a:ext cx="400358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676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Header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5EC4D-ACF1-2299-5F29-8D87E0773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4221C0-E278-BD6A-3BE4-AFEF9D253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317D87C-82F6-712A-2962-5840D451EF16}"/>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t>‹#›</a:t>
            </a:fld>
            <a:endParaRPr lang="en-US"/>
          </a:p>
        </p:txBody>
      </p:sp>
      <p:cxnSp>
        <p:nvCxnSpPr>
          <p:cNvPr id="9" name="Straight Connector 8">
            <a:extLst>
              <a:ext uri="{FF2B5EF4-FFF2-40B4-BE49-F238E27FC236}">
                <a16:creationId xmlns:a16="http://schemas.microsoft.com/office/drawing/2014/main" id="{513E99AD-89AB-72C6-4F95-7C9A00F4AE2C}"/>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E68FBD5-2204-9A87-F50B-8FF8ABEA932A}"/>
              </a:ext>
            </a:extLst>
          </p:cNvPr>
          <p:cNvCxnSpPr>
            <a:cxnSpLocks/>
          </p:cNvCxnSpPr>
          <p:nvPr userDrawn="1"/>
        </p:nvCxnSpPr>
        <p:spPr>
          <a:xfrm>
            <a:off x="748411" y="6024990"/>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72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er and Content wSec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5EC4D-ACF1-2299-5F29-8D87E0773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4221C0-E278-BD6A-3BE4-AFEF9D253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317D87C-82F6-712A-2962-5840D451EF16}"/>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pPr/>
              <a:t>‹#›</a:t>
            </a:fld>
            <a:endParaRPr lang="en-US"/>
          </a:p>
        </p:txBody>
      </p:sp>
      <p:cxnSp>
        <p:nvCxnSpPr>
          <p:cNvPr id="9" name="Straight Connector 8">
            <a:extLst>
              <a:ext uri="{FF2B5EF4-FFF2-40B4-BE49-F238E27FC236}">
                <a16:creationId xmlns:a16="http://schemas.microsoft.com/office/drawing/2014/main" id="{513E99AD-89AB-72C6-4F95-7C9A00F4AE2C}"/>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
        <p:nvSpPr>
          <p:cNvPr id="4" name="Google Shape;104;p14">
            <a:extLst>
              <a:ext uri="{FF2B5EF4-FFF2-40B4-BE49-F238E27FC236}">
                <a16:creationId xmlns:a16="http://schemas.microsoft.com/office/drawing/2014/main" id="{76913ADA-11EA-A2E4-668E-6DAE13803948}"/>
              </a:ext>
            </a:extLst>
          </p:cNvPr>
          <p:cNvSpPr/>
          <p:nvPr/>
        </p:nvSpPr>
        <p:spPr>
          <a:xfrm>
            <a:off x="0" y="-1"/>
            <a:ext cx="12192000" cy="509952"/>
          </a:xfrm>
          <a:prstGeom prst="rect">
            <a:avLst/>
          </a:prstGeom>
          <a:solidFill>
            <a:schemeClr val="bg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Lora" pitchFamily="2" charset="0"/>
              <a:ea typeface="Proxima Nova"/>
              <a:cs typeface="Proxima Nova"/>
              <a:sym typeface="Proxima Nova"/>
            </a:endParaRPr>
          </a:p>
        </p:txBody>
      </p:sp>
      <p:sp>
        <p:nvSpPr>
          <p:cNvPr id="6" name="Text Placeholder 5">
            <a:extLst>
              <a:ext uri="{FF2B5EF4-FFF2-40B4-BE49-F238E27FC236}">
                <a16:creationId xmlns:a16="http://schemas.microsoft.com/office/drawing/2014/main" id="{97DBD631-0963-D944-45AD-7B12532CC63D}"/>
              </a:ext>
            </a:extLst>
          </p:cNvPr>
          <p:cNvSpPr>
            <a:spLocks noGrp="1"/>
          </p:cNvSpPr>
          <p:nvPr>
            <p:ph type="body" sz="quarter" idx="13" hasCustomPrompt="1"/>
          </p:nvPr>
        </p:nvSpPr>
        <p:spPr>
          <a:xfrm>
            <a:off x="2192546" y="1"/>
            <a:ext cx="7591009" cy="509950"/>
          </a:xfrm>
        </p:spPr>
        <p:txBody>
          <a:bodyPr anchor="ctr">
            <a:normAutofit/>
          </a:bodyPr>
          <a:lstStyle>
            <a:lvl1pPr marL="0" indent="0" algn="ctr">
              <a:buNone/>
              <a:defRPr sz="1300" i="1"/>
            </a:lvl1pPr>
          </a:lstStyle>
          <a:p>
            <a:pPr lvl="0"/>
            <a:r>
              <a:rPr lang="en-US"/>
              <a:t>Section title</a:t>
            </a:r>
          </a:p>
        </p:txBody>
      </p:sp>
    </p:spTree>
    <p:extLst>
      <p:ext uri="{BB962C8B-B14F-4D97-AF65-F5344CB8AC3E}">
        <p14:creationId xmlns:p14="http://schemas.microsoft.com/office/powerpoint/2010/main" val="2716239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D2F5-B6B3-4B01-1B48-90980020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DA8B14-4E27-7A59-7076-E9BF57EC9EE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42C8B-A3DD-6E86-447C-AFCE6F70D8D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D58BD928-534A-23BA-8520-FD1E2597D05D}"/>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pPr/>
              <a:t>‹#›</a:t>
            </a:fld>
            <a:endParaRPr lang="en-US"/>
          </a:p>
        </p:txBody>
      </p:sp>
      <p:cxnSp>
        <p:nvCxnSpPr>
          <p:cNvPr id="11" name="Straight Connector 10">
            <a:extLst>
              <a:ext uri="{FF2B5EF4-FFF2-40B4-BE49-F238E27FC236}">
                <a16:creationId xmlns:a16="http://schemas.microsoft.com/office/drawing/2014/main" id="{15A59345-9EB0-D0CA-B8AA-4DA0CF391BED}"/>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79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wSec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D2F5-B6B3-4B01-1B48-90980020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DA8B14-4E27-7A59-7076-E9BF57EC9EE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42C8B-A3DD-6E86-447C-AFCE6F70D8D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D58BD928-534A-23BA-8520-FD1E2597D05D}"/>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pPr/>
              <a:t>‹#›</a:t>
            </a:fld>
            <a:endParaRPr lang="en-US"/>
          </a:p>
        </p:txBody>
      </p:sp>
      <p:cxnSp>
        <p:nvCxnSpPr>
          <p:cNvPr id="11" name="Straight Connector 10">
            <a:extLst>
              <a:ext uri="{FF2B5EF4-FFF2-40B4-BE49-F238E27FC236}">
                <a16:creationId xmlns:a16="http://schemas.microsoft.com/office/drawing/2014/main" id="{15A59345-9EB0-D0CA-B8AA-4DA0CF391BED}"/>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
        <p:nvSpPr>
          <p:cNvPr id="7" name="Google Shape;104;p14">
            <a:extLst>
              <a:ext uri="{FF2B5EF4-FFF2-40B4-BE49-F238E27FC236}">
                <a16:creationId xmlns:a16="http://schemas.microsoft.com/office/drawing/2014/main" id="{6BB05DD4-DEC2-3D96-470D-1803459BAFB9}"/>
              </a:ext>
            </a:extLst>
          </p:cNvPr>
          <p:cNvSpPr/>
          <p:nvPr userDrawn="1"/>
        </p:nvSpPr>
        <p:spPr>
          <a:xfrm>
            <a:off x="0" y="-1"/>
            <a:ext cx="12192000" cy="509952"/>
          </a:xfrm>
          <a:prstGeom prst="rect">
            <a:avLst/>
          </a:prstGeom>
          <a:solidFill>
            <a:schemeClr val="bg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Lora" pitchFamily="2" charset="0"/>
              <a:ea typeface="Proxima Nova"/>
              <a:cs typeface="Proxima Nova"/>
              <a:sym typeface="Proxima Nova"/>
            </a:endParaRPr>
          </a:p>
        </p:txBody>
      </p:sp>
      <p:sp>
        <p:nvSpPr>
          <p:cNvPr id="8" name="Text Placeholder 5">
            <a:extLst>
              <a:ext uri="{FF2B5EF4-FFF2-40B4-BE49-F238E27FC236}">
                <a16:creationId xmlns:a16="http://schemas.microsoft.com/office/drawing/2014/main" id="{8FE37A12-A87D-DC7D-2405-B6996265B053}"/>
              </a:ext>
            </a:extLst>
          </p:cNvPr>
          <p:cNvSpPr>
            <a:spLocks noGrp="1"/>
          </p:cNvSpPr>
          <p:nvPr>
            <p:ph type="body" sz="quarter" idx="13" hasCustomPrompt="1"/>
          </p:nvPr>
        </p:nvSpPr>
        <p:spPr>
          <a:xfrm>
            <a:off x="2192546" y="1"/>
            <a:ext cx="7591009" cy="509950"/>
          </a:xfrm>
        </p:spPr>
        <p:txBody>
          <a:bodyPr anchor="ctr">
            <a:normAutofit/>
          </a:bodyPr>
          <a:lstStyle>
            <a:lvl1pPr marL="0" indent="0" algn="ctr">
              <a:buNone/>
              <a:defRPr sz="1300" i="1"/>
            </a:lvl1pPr>
          </a:lstStyle>
          <a:p>
            <a:pPr lvl="0"/>
            <a:r>
              <a:rPr lang="en-US"/>
              <a:t>Section title</a:t>
            </a:r>
          </a:p>
        </p:txBody>
      </p:sp>
    </p:spTree>
    <p:extLst>
      <p:ext uri="{BB962C8B-B14F-4D97-AF65-F5344CB8AC3E}">
        <p14:creationId xmlns:p14="http://schemas.microsoft.com/office/powerpoint/2010/main" val="109948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F4BD8-CAE2-E0EC-EC64-E9EDB20F83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366F35-C6E2-AF02-3FD4-65BC81D0618F}"/>
              </a:ext>
            </a:extLst>
          </p:cNvPr>
          <p:cNvSpPr>
            <a:spLocks noGrp="1"/>
          </p:cNvSpPr>
          <p:nvPr>
            <p:ph type="body" idx="1"/>
          </p:nvPr>
        </p:nvSpPr>
        <p:spPr>
          <a:xfrm>
            <a:off x="839789" y="1681164"/>
            <a:ext cx="5157787" cy="681235"/>
          </a:xfrm>
        </p:spPr>
        <p:txBody>
          <a:bodyPr anchor="b">
            <a:normAutofit/>
          </a:bodyPr>
          <a:lstStyle>
            <a:lvl1pPr marL="0" indent="0">
              <a:buNone/>
              <a:defRPr lang="en-US" sz="2000" b="1" kern="1200" dirty="0">
                <a:solidFill>
                  <a:srgbClr val="F04F47"/>
                </a:solidFill>
                <a:latin typeface="Poppins SemiBold" pitchFamily="2" charset="77"/>
                <a:ea typeface="+mn-ea"/>
                <a:cs typeface="Poppins SemiBold"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13F9E3-073B-500C-54CD-E9106E8215E4}"/>
              </a:ext>
            </a:extLst>
          </p:cNvPr>
          <p:cNvSpPr>
            <a:spLocks noGrp="1"/>
          </p:cNvSpPr>
          <p:nvPr>
            <p:ph sz="half" idx="2"/>
          </p:nvPr>
        </p:nvSpPr>
        <p:spPr>
          <a:xfrm>
            <a:off x="839789" y="2505077"/>
            <a:ext cx="5157787" cy="33046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ADB65-28C3-52C7-DC48-44B2D1348971}"/>
              </a:ext>
            </a:extLst>
          </p:cNvPr>
          <p:cNvSpPr>
            <a:spLocks noGrp="1"/>
          </p:cNvSpPr>
          <p:nvPr>
            <p:ph type="body" sz="quarter" idx="3"/>
          </p:nvPr>
        </p:nvSpPr>
        <p:spPr>
          <a:xfrm>
            <a:off x="6172201" y="1681164"/>
            <a:ext cx="5183188" cy="681235"/>
          </a:xfrm>
        </p:spPr>
        <p:txBody>
          <a:bodyPr anchor="b">
            <a:normAutofit/>
          </a:bodyPr>
          <a:lstStyle>
            <a:lvl1pPr marL="0" indent="0">
              <a:buNone/>
              <a:defRPr lang="en-US" sz="2000" b="1" kern="1200" dirty="0">
                <a:solidFill>
                  <a:srgbClr val="F04F47"/>
                </a:solidFill>
                <a:latin typeface="Poppins SemiBold" pitchFamily="2" charset="77"/>
                <a:ea typeface="+mn-ea"/>
                <a:cs typeface="Poppins SemiBold"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D396BC-0D86-32BD-98E8-DA553B4E9D8C}"/>
              </a:ext>
            </a:extLst>
          </p:cNvPr>
          <p:cNvSpPr>
            <a:spLocks noGrp="1"/>
          </p:cNvSpPr>
          <p:nvPr>
            <p:ph sz="quarter" idx="4"/>
          </p:nvPr>
        </p:nvSpPr>
        <p:spPr>
          <a:xfrm>
            <a:off x="6172201" y="2505077"/>
            <a:ext cx="5183188" cy="33046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AB94F31D-3904-5C83-50D4-1D24168258FB}"/>
              </a:ext>
            </a:extLst>
          </p:cNvPr>
          <p:cNvCxnSpPr>
            <a:cxnSpLocks/>
          </p:cNvCxnSpPr>
          <p:nvPr/>
        </p:nvCxnSpPr>
        <p:spPr>
          <a:xfrm>
            <a:off x="883331" y="2437367"/>
            <a:ext cx="4951413"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B7D57F-886A-69E8-D155-5221E6454CCE}"/>
              </a:ext>
            </a:extLst>
          </p:cNvPr>
          <p:cNvCxnSpPr>
            <a:cxnSpLocks/>
          </p:cNvCxnSpPr>
          <p:nvPr/>
        </p:nvCxnSpPr>
        <p:spPr>
          <a:xfrm>
            <a:off x="6203951" y="2437367"/>
            <a:ext cx="4951413"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8F6E6C0-5D74-EA55-2B00-18DD965E1732}"/>
              </a:ext>
            </a:extLst>
          </p:cNvPr>
          <p:cNvSpPr>
            <a:spLocks noGrp="1"/>
          </p:cNvSpPr>
          <p:nvPr>
            <p:ph type="sldNum" sz="quarter" idx="12"/>
          </p:nvPr>
        </p:nvSpPr>
        <p:spPr>
          <a:xfrm>
            <a:off x="8705851" y="6240239"/>
            <a:ext cx="2743200" cy="365125"/>
          </a:xfrm>
          <a:prstGeom prst="rect">
            <a:avLst/>
          </a:prstGeom>
        </p:spPr>
        <p:txBody>
          <a:bodyPr/>
          <a:lstStyle>
            <a:lvl1pPr>
              <a:defRPr/>
            </a:lvl1pPr>
          </a:lstStyle>
          <a:p>
            <a:fld id="{9D3506D7-F140-F449-A26E-3E07E8BE5636}" type="slidenum">
              <a:rPr lang="en-US" smtClean="0"/>
              <a:pPr/>
              <a:t>‹#›</a:t>
            </a:fld>
            <a:endParaRPr lang="en-US"/>
          </a:p>
        </p:txBody>
      </p:sp>
      <p:cxnSp>
        <p:nvCxnSpPr>
          <p:cNvPr id="16" name="Straight Connector 15">
            <a:extLst>
              <a:ext uri="{FF2B5EF4-FFF2-40B4-BE49-F238E27FC236}">
                <a16:creationId xmlns:a16="http://schemas.microsoft.com/office/drawing/2014/main" id="{86EBD784-3F6E-9FA3-443E-FA217D5227C7}"/>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22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D2F5-B6B3-4B01-1B48-90980020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DA8B14-4E27-7A59-7076-E9BF57EC9EE2}"/>
              </a:ext>
            </a:extLst>
          </p:cNvPr>
          <p:cNvSpPr>
            <a:spLocks noGrp="1"/>
          </p:cNvSpPr>
          <p:nvPr>
            <p:ph sz="half" idx="1"/>
          </p:nvPr>
        </p:nvSpPr>
        <p:spPr>
          <a:xfrm>
            <a:off x="838200" y="1825625"/>
            <a:ext cx="3425371" cy="3909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D58BD928-534A-23BA-8520-FD1E2597D05D}"/>
              </a:ext>
            </a:extLst>
          </p:cNvPr>
          <p:cNvSpPr>
            <a:spLocks noGrp="1"/>
          </p:cNvSpPr>
          <p:nvPr>
            <p:ph type="sldNum" sz="quarter" idx="12"/>
          </p:nvPr>
        </p:nvSpPr>
        <p:spPr>
          <a:xfrm>
            <a:off x="8705851" y="6240239"/>
            <a:ext cx="2743200" cy="365125"/>
          </a:xfrm>
          <a:prstGeom prst="rect">
            <a:avLst/>
          </a:prstGeom>
        </p:spPr>
        <p:txBody>
          <a:bodyPr/>
          <a:lstStyle/>
          <a:p>
            <a:fld id="{9D3506D7-F140-F449-A26E-3E07E8BE5636}" type="slidenum">
              <a:rPr lang="en-US" smtClean="0"/>
              <a:t>‹#›</a:t>
            </a:fld>
            <a:endParaRPr lang="en-US"/>
          </a:p>
        </p:txBody>
      </p:sp>
      <p:cxnSp>
        <p:nvCxnSpPr>
          <p:cNvPr id="11" name="Straight Connector 10">
            <a:extLst>
              <a:ext uri="{FF2B5EF4-FFF2-40B4-BE49-F238E27FC236}">
                <a16:creationId xmlns:a16="http://schemas.microsoft.com/office/drawing/2014/main" id="{15A59345-9EB0-D0CA-B8AA-4DA0CF391BED}"/>
              </a:ext>
            </a:extLst>
          </p:cNvPr>
          <p:cNvCxnSpPr>
            <a:cxnSpLocks/>
          </p:cNvCxnSpPr>
          <p:nvPr/>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58C6CF71-8625-8159-430E-9E4C3E021CA4}"/>
              </a:ext>
            </a:extLst>
          </p:cNvPr>
          <p:cNvSpPr>
            <a:spLocks noGrp="1"/>
          </p:cNvSpPr>
          <p:nvPr>
            <p:ph sz="half" idx="13"/>
          </p:nvPr>
        </p:nvSpPr>
        <p:spPr>
          <a:xfrm>
            <a:off x="4382649" y="1825625"/>
            <a:ext cx="3425371" cy="3909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C47F0961-C7B4-FD92-F619-0CD3F7222B5B}"/>
              </a:ext>
            </a:extLst>
          </p:cNvPr>
          <p:cNvSpPr>
            <a:spLocks noGrp="1"/>
          </p:cNvSpPr>
          <p:nvPr>
            <p:ph sz="half" idx="14"/>
          </p:nvPr>
        </p:nvSpPr>
        <p:spPr>
          <a:xfrm>
            <a:off x="7928429" y="1825625"/>
            <a:ext cx="3425371" cy="3909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8678545-EF5F-FF4E-5941-16DE6A302BDE}"/>
              </a:ext>
            </a:extLst>
          </p:cNvPr>
          <p:cNvCxnSpPr>
            <a:cxnSpLocks/>
          </p:cNvCxnSpPr>
          <p:nvPr userDrawn="1"/>
        </p:nvCxnSpPr>
        <p:spPr>
          <a:xfrm>
            <a:off x="748411" y="6024990"/>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68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04561-77F1-DBB8-C4B8-E6560ABA6EEC}"/>
              </a:ext>
            </a:extLst>
          </p:cNvPr>
          <p:cNvSpPr>
            <a:spLocks noGrp="1"/>
          </p:cNvSpPr>
          <p:nvPr>
            <p:ph type="title"/>
          </p:nvPr>
        </p:nvSpPr>
        <p:spPr>
          <a:xfrm>
            <a:off x="838200" y="365125"/>
            <a:ext cx="10515600" cy="132556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5EC26DCA-1194-36F1-D72C-D9546DD30E4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A843068-8558-1F22-E8A7-B3481036441C}"/>
              </a:ext>
            </a:extLst>
          </p:cNvPr>
          <p:cNvPicPr>
            <a:picLocks noChangeAspect="1"/>
          </p:cNvPicPr>
          <p:nvPr userDrawn="1"/>
        </p:nvPicPr>
        <p:blipFill>
          <a:blip r:embed="rId20"/>
          <a:stretch>
            <a:fillRect/>
          </a:stretch>
        </p:blipFill>
        <p:spPr>
          <a:xfrm>
            <a:off x="809172" y="6280217"/>
            <a:ext cx="1981885" cy="300075"/>
          </a:xfrm>
          <a:prstGeom prst="rect">
            <a:avLst/>
          </a:prstGeom>
        </p:spPr>
      </p:pic>
      <p:cxnSp>
        <p:nvCxnSpPr>
          <p:cNvPr id="6" name="Straight Connector 5">
            <a:extLst>
              <a:ext uri="{FF2B5EF4-FFF2-40B4-BE49-F238E27FC236}">
                <a16:creationId xmlns:a16="http://schemas.microsoft.com/office/drawing/2014/main" id="{13B232A1-41E7-B2C4-E814-09941530409F}"/>
              </a:ext>
            </a:extLst>
          </p:cNvPr>
          <p:cNvCxnSpPr>
            <a:cxnSpLocks/>
          </p:cNvCxnSpPr>
          <p:nvPr userDrawn="1"/>
        </p:nvCxnSpPr>
        <p:spPr>
          <a:xfrm>
            <a:off x="748413" y="6024991"/>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067D368-5D70-C7F8-99AF-B2DCF4A069A9}"/>
              </a:ext>
            </a:extLst>
          </p:cNvPr>
          <p:cNvPicPr>
            <a:picLocks noChangeAspect="1"/>
          </p:cNvPicPr>
          <p:nvPr userDrawn="1"/>
        </p:nvPicPr>
        <p:blipFill>
          <a:blip r:embed="rId21"/>
          <a:stretch>
            <a:fillRect/>
          </a:stretch>
        </p:blipFill>
        <p:spPr>
          <a:xfrm>
            <a:off x="5988051" y="6314473"/>
            <a:ext cx="215900" cy="215900"/>
          </a:xfrm>
          <a:prstGeom prst="rect">
            <a:avLst/>
          </a:prstGeom>
        </p:spPr>
      </p:pic>
      <p:cxnSp>
        <p:nvCxnSpPr>
          <p:cNvPr id="8" name="Straight Connector 7">
            <a:extLst>
              <a:ext uri="{FF2B5EF4-FFF2-40B4-BE49-F238E27FC236}">
                <a16:creationId xmlns:a16="http://schemas.microsoft.com/office/drawing/2014/main" id="{E20AEC2A-F086-B3B1-0E02-F733726996ED}"/>
              </a:ext>
            </a:extLst>
          </p:cNvPr>
          <p:cNvCxnSpPr>
            <a:cxnSpLocks/>
          </p:cNvCxnSpPr>
          <p:nvPr userDrawn="1"/>
        </p:nvCxnSpPr>
        <p:spPr>
          <a:xfrm>
            <a:off x="748411" y="6024990"/>
            <a:ext cx="10693849" cy="0"/>
          </a:xfrm>
          <a:prstGeom prst="line">
            <a:avLst/>
          </a:prstGeom>
          <a:ln>
            <a:solidFill>
              <a:srgbClr val="F04F47"/>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CCB2BB30-5A61-1946-A200-1F819AA68B8C}"/>
              </a:ext>
            </a:extLst>
          </p:cNvPr>
          <p:cNvSpPr>
            <a:spLocks noGrp="1"/>
          </p:cNvSpPr>
          <p:nvPr>
            <p:ph type="sldNum" sz="quarter" idx="4"/>
          </p:nvPr>
        </p:nvSpPr>
        <p:spPr>
          <a:xfrm>
            <a:off x="8705851" y="6240239"/>
            <a:ext cx="2743200" cy="365125"/>
          </a:xfrm>
          <a:prstGeom prst="rect">
            <a:avLst/>
          </a:prstGeom>
        </p:spPr>
        <p:txBody>
          <a:bodyPr anchor="ctr"/>
          <a:lstStyle>
            <a:lvl1pPr algn="r">
              <a:defRPr sz="1200">
                <a:solidFill>
                  <a:schemeClr val="bg2">
                    <a:lumMod val="50000"/>
                  </a:schemeClr>
                </a:solidFill>
              </a:defRPr>
            </a:lvl1pPr>
          </a:lstStyle>
          <a:p>
            <a:fld id="{9D3506D7-F140-F449-A26E-3E07E8BE5636}" type="slidenum">
              <a:rPr lang="en-US" smtClean="0"/>
              <a:pPr/>
              <a:t>‹#›</a:t>
            </a:fld>
            <a:endParaRPr lang="en-US"/>
          </a:p>
        </p:txBody>
      </p:sp>
    </p:spTree>
    <p:extLst>
      <p:ext uri="{BB962C8B-B14F-4D97-AF65-F5344CB8AC3E}">
        <p14:creationId xmlns:p14="http://schemas.microsoft.com/office/powerpoint/2010/main" val="3155622126"/>
      </p:ext>
    </p:extLst>
  </p:cSld>
  <p:clrMap bg1="lt1" tx1="dk1" bg2="lt2" tx2="dk2" accent1="accent1" accent2="accent2" accent3="accent3" accent4="accent4" accent5="accent5" accent6="accent6" hlink="hlink" folHlink="folHlink"/>
  <p:sldLayoutIdLst>
    <p:sldLayoutId id="2147483721" r:id="rId1"/>
    <p:sldLayoutId id="2147483739" r:id="rId2"/>
    <p:sldLayoutId id="2147483740"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hf hdr="0" ftr="0" dt="0"/>
  <p:txStyles>
    <p:titleStyle>
      <a:lvl1pPr algn="l" defTabSz="914377" rtl="0" eaLnBrk="1" latinLnBrk="0" hangingPunct="1">
        <a:lnSpc>
          <a:spcPct val="90000"/>
        </a:lnSpc>
        <a:spcBef>
          <a:spcPct val="0"/>
        </a:spcBef>
        <a:buNone/>
        <a:defRPr lang="en-US" sz="2500" b="1" kern="1200" dirty="0">
          <a:solidFill>
            <a:srgbClr val="292E6C"/>
          </a:solidFill>
          <a:latin typeface="Lora" pitchFamily="2" charset="77"/>
          <a:ea typeface="+mn-ea"/>
          <a:cs typeface="+mn-cs"/>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lang="en-US" sz="1667" b="0" kern="1200" dirty="0">
          <a:solidFill>
            <a:schemeClr val="tx1"/>
          </a:solidFill>
          <a:latin typeface="Lora" pitchFamily="2" charset="77"/>
          <a:ea typeface="+mn-ea"/>
          <a:cs typeface="Poppins SemiBold" pitchFamily="2" charset="77"/>
        </a:defRPr>
      </a:lvl1pPr>
      <a:lvl2pPr marL="685783" indent="-228594" algn="l" defTabSz="914377" rtl="0" eaLnBrk="1" latinLnBrk="0" hangingPunct="1">
        <a:lnSpc>
          <a:spcPct val="100000"/>
        </a:lnSpc>
        <a:spcBef>
          <a:spcPts val="500"/>
        </a:spcBef>
        <a:buFont typeface="Arial" panose="020B0604020202020204" pitchFamily="34" charset="0"/>
        <a:buChar char="•"/>
        <a:defRPr lang="en-US" sz="1667" i="1" kern="1200" dirty="0">
          <a:solidFill>
            <a:schemeClr val="tx1"/>
          </a:solidFill>
          <a:latin typeface="Lora" pitchFamily="2" charset="77"/>
          <a:ea typeface="+mn-ea"/>
          <a:cs typeface="Poppins SemiBold" pitchFamily="2" charset="77"/>
        </a:defRPr>
      </a:lvl2pPr>
      <a:lvl3pPr marL="1142971" indent="-228594" algn="l" defTabSz="914377" rtl="0" eaLnBrk="1" latinLnBrk="0" hangingPunct="1">
        <a:lnSpc>
          <a:spcPct val="100000"/>
        </a:lnSpc>
        <a:spcBef>
          <a:spcPts val="500"/>
        </a:spcBef>
        <a:buFont typeface="Arial" panose="020B0604020202020204" pitchFamily="34" charset="0"/>
        <a:buChar char="•"/>
        <a:defRPr lang="en-US" sz="1667" kern="1200" dirty="0">
          <a:solidFill>
            <a:schemeClr val="tx1"/>
          </a:solidFill>
          <a:latin typeface="Lora" pitchFamily="2" charset="77"/>
          <a:ea typeface="+mn-ea"/>
          <a:cs typeface="Poppins SemiBold" pitchFamily="2" charset="77"/>
        </a:defRPr>
      </a:lvl3pPr>
      <a:lvl4pPr marL="1600160" indent="-228594" algn="l" defTabSz="914377" rtl="0" eaLnBrk="1" latinLnBrk="0" hangingPunct="1">
        <a:lnSpc>
          <a:spcPct val="100000"/>
        </a:lnSpc>
        <a:spcBef>
          <a:spcPts val="500"/>
        </a:spcBef>
        <a:buFont typeface="Arial" panose="020B0604020202020204" pitchFamily="34" charset="0"/>
        <a:buChar char="•"/>
        <a:defRPr lang="en-US" sz="1667" i="1" kern="1200" dirty="0">
          <a:solidFill>
            <a:schemeClr val="tx1"/>
          </a:solidFill>
          <a:latin typeface="Lora" pitchFamily="2" charset="77"/>
          <a:ea typeface="+mn-ea"/>
          <a:cs typeface="Poppins SemiBold" pitchFamily="2" charset="77"/>
        </a:defRPr>
      </a:lvl4pPr>
      <a:lvl5pPr marL="2057349" indent="-228594" algn="l" defTabSz="914377" rtl="0" eaLnBrk="1" latinLnBrk="0" hangingPunct="1">
        <a:lnSpc>
          <a:spcPct val="100000"/>
        </a:lnSpc>
        <a:spcBef>
          <a:spcPts val="500"/>
        </a:spcBef>
        <a:buFont typeface="Arial" panose="020B0604020202020204" pitchFamily="34" charset="0"/>
        <a:buChar char="•"/>
        <a:defRPr lang="en-US" sz="1667" kern="1200" dirty="0">
          <a:solidFill>
            <a:schemeClr val="tx1"/>
          </a:solidFill>
          <a:latin typeface="Lora" pitchFamily="2" charset="77"/>
          <a:ea typeface="+mn-ea"/>
          <a:cs typeface="Poppins SemiBold" pitchFamily="2" charset="77"/>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Layout" Target="../slideLayouts/slideLayout5.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D2B4-6584-8185-25B5-B3404D880718}"/>
              </a:ext>
            </a:extLst>
          </p:cNvPr>
          <p:cNvSpPr>
            <a:spLocks noGrp="1"/>
          </p:cNvSpPr>
          <p:nvPr>
            <p:ph type="ctrTitle"/>
          </p:nvPr>
        </p:nvSpPr>
        <p:spPr/>
        <p:txBody>
          <a:bodyPr>
            <a:normAutofit fontScale="90000"/>
          </a:bodyPr>
          <a:lstStyle/>
          <a:p>
            <a:r>
              <a:rPr lang="en-US">
                <a:latin typeface="Poppins ExtraBold"/>
                <a:cs typeface="Poppins ExtraBold"/>
              </a:rPr>
              <a:t>St. Clair Superior &amp; Hough Zoning Change</a:t>
            </a:r>
            <a:endParaRPr lang="en-US"/>
          </a:p>
        </p:txBody>
      </p:sp>
      <p:sp>
        <p:nvSpPr>
          <p:cNvPr id="3" name="Subtitle 2">
            <a:extLst>
              <a:ext uri="{FF2B5EF4-FFF2-40B4-BE49-F238E27FC236}">
                <a16:creationId xmlns:a16="http://schemas.microsoft.com/office/drawing/2014/main" id="{7147D77C-C589-8647-313E-D103D6D0BB29}"/>
              </a:ext>
            </a:extLst>
          </p:cNvPr>
          <p:cNvSpPr>
            <a:spLocks noGrp="1"/>
          </p:cNvSpPr>
          <p:nvPr>
            <p:ph type="subTitle" idx="1"/>
          </p:nvPr>
        </p:nvSpPr>
        <p:spPr/>
        <p:txBody>
          <a:bodyPr vert="horz" lIns="91440" tIns="45720" rIns="91440" bIns="45720" rtlCol="0" anchor="t">
            <a:normAutofit/>
          </a:bodyPr>
          <a:lstStyle/>
          <a:p>
            <a:r>
              <a:rPr lang="en-US">
                <a:latin typeface="Lora"/>
              </a:rPr>
              <a:t>April 2026</a:t>
            </a:r>
            <a:endParaRPr lang="en-US"/>
          </a:p>
        </p:txBody>
      </p:sp>
    </p:spTree>
    <p:extLst>
      <p:ext uri="{BB962C8B-B14F-4D97-AF65-F5344CB8AC3E}">
        <p14:creationId xmlns:p14="http://schemas.microsoft.com/office/powerpoint/2010/main" val="209751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D3BF9-6469-5043-0619-605AAD36ACA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EE0573-04FA-FD2E-6F49-1CE69043B6F0}"/>
              </a:ext>
            </a:extLst>
          </p:cNvPr>
          <p:cNvSpPr>
            <a:spLocks noGrp="1"/>
          </p:cNvSpPr>
          <p:nvPr>
            <p:ph type="sldNum" sz="quarter" idx="12"/>
          </p:nvPr>
        </p:nvSpPr>
        <p:spPr/>
        <p:txBody>
          <a:bodyPr/>
          <a:lstStyle/>
          <a:p>
            <a:fld id="{9D3506D7-F140-F449-A26E-3E07E8BE5636}" type="slidenum">
              <a:rPr lang="en-US" smtClean="0"/>
              <a:pPr/>
              <a:t>10</a:t>
            </a:fld>
            <a:endParaRPr lang="en-US"/>
          </a:p>
        </p:txBody>
      </p:sp>
      <p:sp>
        <p:nvSpPr>
          <p:cNvPr id="8" name="TextBox 7">
            <a:extLst>
              <a:ext uri="{FF2B5EF4-FFF2-40B4-BE49-F238E27FC236}">
                <a16:creationId xmlns:a16="http://schemas.microsoft.com/office/drawing/2014/main" id="{DD1E5318-0172-4F9A-5FFC-54244FDF34A4}"/>
              </a:ext>
            </a:extLst>
          </p:cNvPr>
          <p:cNvSpPr txBox="1"/>
          <p:nvPr/>
        </p:nvSpPr>
        <p:spPr>
          <a:xfrm>
            <a:off x="1453856" y="2099020"/>
            <a:ext cx="9284283" cy="2031325"/>
          </a:xfrm>
          <a:prstGeom prst="rect">
            <a:avLst/>
          </a:prstGeom>
          <a:noFill/>
        </p:spPr>
        <p:txBody>
          <a:bodyPr wrap="square" lIns="91440" tIns="45720" rIns="91440" bIns="45720" rtlCol="0" anchor="t">
            <a:spAutoFit/>
          </a:bodyPr>
          <a:lstStyle/>
          <a:p>
            <a:r>
              <a:rPr lang="en-US">
                <a:solidFill>
                  <a:srgbClr val="000000"/>
                </a:solidFill>
                <a:ea typeface="+mn-lt"/>
                <a:cs typeface="+mn-lt"/>
              </a:rPr>
              <a:t>This is about giving Cleveland the tools to grow with intention, so every neighborhood can evolve in a way that reflects its character, supports its residents, and attracts the investment it deserves.</a:t>
            </a:r>
            <a:endParaRPr lang="en-US">
              <a:ea typeface="+mn-lt"/>
              <a:cs typeface="+mn-lt"/>
            </a:endParaRPr>
          </a:p>
          <a:p>
            <a:endParaRPr lang="en-US" dirty="0">
              <a:solidFill>
                <a:srgbClr val="000000"/>
              </a:solidFill>
              <a:latin typeface="+mj-lt"/>
              <a:cs typeface="Poppins"/>
            </a:endParaRPr>
          </a:p>
          <a:p>
            <a:pPr fontAlgn="base"/>
            <a:endParaRPr lang="en-US" b="1">
              <a:solidFill>
                <a:srgbClr val="000000"/>
              </a:solidFill>
              <a:latin typeface="+mj-lt"/>
            </a:endParaRPr>
          </a:p>
          <a:p>
            <a:endParaRPr lang="en-US" b="1" dirty="0">
              <a:solidFill>
                <a:srgbClr val="000000"/>
              </a:solidFill>
              <a:latin typeface="Poppins"/>
              <a:cs typeface="Poppins"/>
            </a:endParaRPr>
          </a:p>
          <a:p>
            <a:pPr marL="285750" indent="-285750">
              <a:buFont typeface="Arial" panose="020B0604020202020204" pitchFamily="34" charset="0"/>
              <a:buChar char="•"/>
            </a:pPr>
            <a:endParaRPr lang="en-US" dirty="0">
              <a:solidFill>
                <a:srgbClr val="000000"/>
              </a:solidFill>
              <a:latin typeface="Poppins"/>
              <a:cs typeface="Poppins"/>
            </a:endParaRPr>
          </a:p>
        </p:txBody>
      </p:sp>
      <p:sp>
        <p:nvSpPr>
          <p:cNvPr id="14" name="Rectangle: Rounded Corners 13">
            <a:extLst>
              <a:ext uri="{FF2B5EF4-FFF2-40B4-BE49-F238E27FC236}">
                <a16:creationId xmlns:a16="http://schemas.microsoft.com/office/drawing/2014/main" id="{55556786-72EB-1422-1ED5-96000EA53141}"/>
              </a:ext>
            </a:extLst>
          </p:cNvPr>
          <p:cNvSpPr/>
          <p:nvPr/>
        </p:nvSpPr>
        <p:spPr>
          <a:xfrm>
            <a:off x="1292614" y="727790"/>
            <a:ext cx="9606772" cy="92333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F67F4C-BF46-EEC8-6FDD-AA85BD084589}"/>
              </a:ext>
            </a:extLst>
          </p:cNvPr>
          <p:cNvSpPr txBox="1"/>
          <p:nvPr/>
        </p:nvSpPr>
        <p:spPr>
          <a:xfrm>
            <a:off x="1998543" y="907893"/>
            <a:ext cx="7970059" cy="523220"/>
          </a:xfrm>
          <a:prstGeom prst="rect">
            <a:avLst/>
          </a:prstGeom>
          <a:noFill/>
        </p:spPr>
        <p:txBody>
          <a:bodyPr wrap="square" rtlCol="0">
            <a:spAutoFit/>
          </a:bodyPr>
          <a:lstStyle/>
          <a:p>
            <a:pPr algn="ctr"/>
            <a:r>
              <a:rPr lang="en-US" sz="2800" b="1">
                <a:solidFill>
                  <a:schemeClr val="bg2"/>
                </a:solidFill>
                <a:latin typeface="+mj-lt"/>
              </a:rPr>
              <a:t>Modern Zoning Through </a:t>
            </a:r>
            <a:r>
              <a:rPr lang="en-US" sz="2800" b="1">
                <a:solidFill>
                  <a:schemeClr val="accent2"/>
                </a:solidFill>
                <a:latin typeface="+mj-lt"/>
              </a:rPr>
              <a:t>Form-Based Code</a:t>
            </a:r>
          </a:p>
        </p:txBody>
      </p:sp>
      <p:sp>
        <p:nvSpPr>
          <p:cNvPr id="6" name="Text Placeholder 5">
            <a:extLst>
              <a:ext uri="{FF2B5EF4-FFF2-40B4-BE49-F238E27FC236}">
                <a16:creationId xmlns:a16="http://schemas.microsoft.com/office/drawing/2014/main" id="{B0C96956-D3B5-FF69-B0C7-CA3BE800A9BA}"/>
              </a:ext>
            </a:extLst>
          </p:cNvPr>
          <p:cNvSpPr>
            <a:spLocks noGrp="1"/>
          </p:cNvSpPr>
          <p:nvPr>
            <p:ph type="body" sz="quarter" idx="13"/>
          </p:nvPr>
        </p:nvSpPr>
        <p:spPr/>
        <p:txBody>
          <a:bodyPr/>
          <a:lstStyle/>
          <a:p>
            <a:r>
              <a:rPr lang="en-US" sz="1200">
                <a:latin typeface="Lora"/>
                <a:cs typeface="Poppins SemiBold"/>
              </a:rPr>
              <a:t>St. Clair Superior &amp; Hough Zoning Change</a:t>
            </a:r>
            <a:endParaRPr lang="en-US" sz="1200" i="0">
              <a:solidFill>
                <a:srgbClr val="000000"/>
              </a:solidFill>
              <a:latin typeface="Lora"/>
              <a:cs typeface="Poppins SemiBold"/>
            </a:endParaRPr>
          </a:p>
        </p:txBody>
      </p:sp>
    </p:spTree>
    <p:extLst>
      <p:ext uri="{BB962C8B-B14F-4D97-AF65-F5344CB8AC3E}">
        <p14:creationId xmlns:p14="http://schemas.microsoft.com/office/powerpoint/2010/main" val="164648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CF4FD-BE3F-A2B0-A66A-143BDC7CFE6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1C7529-EECF-BDDA-507E-3F41E55E4757}"/>
              </a:ext>
            </a:extLst>
          </p:cNvPr>
          <p:cNvSpPr>
            <a:spLocks noGrp="1"/>
          </p:cNvSpPr>
          <p:nvPr>
            <p:ph type="sldNum" sz="quarter" idx="12"/>
          </p:nvPr>
        </p:nvSpPr>
        <p:spPr/>
        <p:txBody>
          <a:bodyPr/>
          <a:lstStyle/>
          <a:p>
            <a:fld id="{9D3506D7-F140-F449-A26E-3E07E8BE5636}" type="slidenum">
              <a:rPr lang="en-US" smtClean="0"/>
              <a:pPr/>
              <a:t>11</a:t>
            </a:fld>
            <a:endParaRPr lang="en-US"/>
          </a:p>
        </p:txBody>
      </p:sp>
      <p:sp>
        <p:nvSpPr>
          <p:cNvPr id="8" name="TextBox 7">
            <a:extLst>
              <a:ext uri="{FF2B5EF4-FFF2-40B4-BE49-F238E27FC236}">
                <a16:creationId xmlns:a16="http://schemas.microsoft.com/office/drawing/2014/main" id="{D143BED6-3BB7-4BB0-5C0F-05F66D81AD00}"/>
              </a:ext>
            </a:extLst>
          </p:cNvPr>
          <p:cNvSpPr txBox="1"/>
          <p:nvPr/>
        </p:nvSpPr>
        <p:spPr>
          <a:xfrm>
            <a:off x="1453856" y="2099020"/>
            <a:ext cx="9284283" cy="3570208"/>
          </a:xfrm>
          <a:prstGeom prst="rect">
            <a:avLst/>
          </a:prstGeom>
          <a:noFill/>
        </p:spPr>
        <p:txBody>
          <a:bodyPr wrap="square" lIns="91440" tIns="45720" rIns="91440" bIns="45720" rtlCol="0" anchor="t">
            <a:spAutoFit/>
          </a:bodyPr>
          <a:lstStyle/>
          <a:p>
            <a:r>
              <a:rPr lang="en-US" sz="1600" b="1">
                <a:solidFill>
                  <a:srgbClr val="000000"/>
                </a:solidFill>
                <a:latin typeface="Poppins"/>
                <a:ea typeface="+mn-lt"/>
                <a:cs typeface="Poppins"/>
              </a:rPr>
              <a:t>Current Neighborhood Challenges &amp; Form-Based Code Solutions:</a:t>
            </a:r>
            <a:endParaRPr lang="en-US" sz="1600">
              <a:solidFill>
                <a:srgbClr val="13294B"/>
              </a:solidFill>
              <a:latin typeface="Poppins"/>
              <a:ea typeface="+mn-lt"/>
              <a:cs typeface="Poppins"/>
            </a:endParaRPr>
          </a:p>
          <a:p>
            <a:endParaRPr lang="en-US" sz="1600" dirty="0">
              <a:solidFill>
                <a:srgbClr val="13294B"/>
              </a:solidFill>
              <a:latin typeface="Poppins"/>
              <a:ea typeface="+mn-lt"/>
              <a:cs typeface="Poppins"/>
            </a:endParaRPr>
          </a:p>
          <a:p>
            <a:r>
              <a:rPr lang="en-US" sz="1600" i="1">
                <a:solidFill>
                  <a:srgbClr val="000000"/>
                </a:solidFill>
                <a:latin typeface="Poppins"/>
                <a:ea typeface="+mn-lt"/>
                <a:cs typeface="Poppins"/>
              </a:rPr>
              <a:t>Walkability &amp; Safety</a:t>
            </a:r>
            <a:endParaRPr lang="en-US" sz="1600">
              <a:solidFill>
                <a:srgbClr val="13294B"/>
              </a:solidFill>
              <a:latin typeface="Poppins"/>
              <a:ea typeface="+mn-lt"/>
              <a:cs typeface="Poppins"/>
            </a:endParaRPr>
          </a:p>
          <a:p>
            <a:pPr marL="742950" lvl="1" indent="-285750">
              <a:buFont typeface="Arial"/>
              <a:buChar char="•"/>
            </a:pPr>
            <a:r>
              <a:rPr lang="en-US" sz="1600">
                <a:solidFill>
                  <a:srgbClr val="C00000"/>
                </a:solidFill>
                <a:latin typeface="Poppins"/>
                <a:ea typeface="+mn-lt"/>
                <a:cs typeface="Poppins"/>
              </a:rPr>
              <a:t>Current zoning</a:t>
            </a:r>
            <a:r>
              <a:rPr lang="en-US" sz="1600">
                <a:solidFill>
                  <a:srgbClr val="000000"/>
                </a:solidFill>
                <a:latin typeface="Poppins"/>
                <a:ea typeface="+mn-lt"/>
                <a:cs typeface="Poppins"/>
              </a:rPr>
              <a:t>: Separates land uses, which can lead to sprawl and make it harder to access everyday amenities and jobs without a car.</a:t>
            </a:r>
            <a:endParaRPr lang="en-US" sz="1600">
              <a:solidFill>
                <a:srgbClr val="13294B"/>
              </a:solidFill>
              <a:latin typeface="Poppins"/>
              <a:ea typeface="+mn-lt"/>
              <a:cs typeface="Poppins"/>
            </a:endParaRPr>
          </a:p>
          <a:p>
            <a:pPr marL="742950" lvl="1" indent="-285750">
              <a:buFont typeface="Arial"/>
              <a:buChar char="•"/>
            </a:pPr>
            <a:r>
              <a:rPr lang="en-US" sz="1600">
                <a:solidFill>
                  <a:srgbClr val="0070C0"/>
                </a:solidFill>
                <a:latin typeface="Poppins"/>
                <a:ea typeface="+mn-lt"/>
                <a:cs typeface="Poppins"/>
              </a:rPr>
              <a:t>FBC</a:t>
            </a:r>
            <a:r>
              <a:rPr lang="en-US" sz="1600">
                <a:solidFill>
                  <a:srgbClr val="000000"/>
                </a:solidFill>
                <a:latin typeface="Poppins"/>
                <a:ea typeface="+mn-lt"/>
                <a:cs typeface="Poppins"/>
              </a:rPr>
              <a:t>: Encourages a mix of uses along commercial corridors, making it easier to walk to shops, services, and job opportunities.</a:t>
            </a:r>
            <a:endParaRPr lang="en-US" sz="1600">
              <a:solidFill>
                <a:srgbClr val="13294B"/>
              </a:solidFill>
              <a:latin typeface="Poppins"/>
              <a:ea typeface="+mn-lt"/>
              <a:cs typeface="Poppins"/>
            </a:endParaRPr>
          </a:p>
          <a:p>
            <a:pPr>
              <a:buFont typeface="Arial"/>
              <a:buChar char="•"/>
            </a:pPr>
            <a:endParaRPr lang="en-US" sz="1000" i="1" dirty="0">
              <a:solidFill>
                <a:srgbClr val="000000"/>
              </a:solidFill>
              <a:latin typeface="Poppins"/>
              <a:ea typeface="+mn-lt"/>
              <a:cs typeface="Poppins"/>
            </a:endParaRPr>
          </a:p>
          <a:p>
            <a:endParaRPr lang="en-US" sz="1600" i="1" dirty="0">
              <a:solidFill>
                <a:srgbClr val="000000"/>
              </a:solidFill>
              <a:latin typeface="+mj-lt"/>
              <a:cs typeface="Poppins"/>
            </a:endParaRPr>
          </a:p>
          <a:p>
            <a:pPr marL="285750" indent="-285750">
              <a:buFont typeface="Arial,Sans-Serif"/>
              <a:buChar char="•"/>
            </a:pPr>
            <a:endParaRPr lang="en-US" sz="1600" dirty="0">
              <a:solidFill>
                <a:srgbClr val="000000"/>
              </a:solidFill>
              <a:latin typeface="+mj-lt"/>
              <a:cs typeface="Poppins"/>
            </a:endParaRPr>
          </a:p>
          <a:p>
            <a:endParaRPr lang="en-US" dirty="0">
              <a:solidFill>
                <a:srgbClr val="000000"/>
              </a:solidFill>
              <a:latin typeface="+mj-lt"/>
              <a:cs typeface="Poppins"/>
            </a:endParaRPr>
          </a:p>
          <a:p>
            <a:pPr fontAlgn="base"/>
            <a:endParaRPr lang="en-US" b="1">
              <a:solidFill>
                <a:srgbClr val="000000"/>
              </a:solidFill>
              <a:latin typeface="Poppins"/>
              <a:cs typeface="Poppins"/>
            </a:endParaRPr>
          </a:p>
          <a:p>
            <a:endParaRPr lang="en-US" b="1" dirty="0">
              <a:solidFill>
                <a:srgbClr val="000000"/>
              </a:solidFill>
              <a:latin typeface="Poppins"/>
              <a:cs typeface="Poppins"/>
            </a:endParaRPr>
          </a:p>
          <a:p>
            <a:pPr marL="285750" indent="-285750">
              <a:buFont typeface="Arial" panose="020B0604020202020204" pitchFamily="34" charset="0"/>
              <a:buChar char="•"/>
            </a:pPr>
            <a:endParaRPr lang="en-US" dirty="0">
              <a:solidFill>
                <a:srgbClr val="000000"/>
              </a:solidFill>
              <a:latin typeface="Poppins"/>
              <a:cs typeface="Poppins"/>
            </a:endParaRPr>
          </a:p>
        </p:txBody>
      </p:sp>
      <p:sp>
        <p:nvSpPr>
          <p:cNvPr id="14" name="Rectangle: Rounded Corners 13">
            <a:extLst>
              <a:ext uri="{FF2B5EF4-FFF2-40B4-BE49-F238E27FC236}">
                <a16:creationId xmlns:a16="http://schemas.microsoft.com/office/drawing/2014/main" id="{ABABA6B1-9C62-AB89-688E-47410620793E}"/>
              </a:ext>
            </a:extLst>
          </p:cNvPr>
          <p:cNvSpPr/>
          <p:nvPr/>
        </p:nvSpPr>
        <p:spPr>
          <a:xfrm>
            <a:off x="1292614" y="727790"/>
            <a:ext cx="9606772" cy="92333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3A1D26-23EE-25FA-C6B9-DFC43E44A893}"/>
              </a:ext>
            </a:extLst>
          </p:cNvPr>
          <p:cNvSpPr txBox="1"/>
          <p:nvPr/>
        </p:nvSpPr>
        <p:spPr>
          <a:xfrm>
            <a:off x="1998543" y="907893"/>
            <a:ext cx="7970059" cy="523220"/>
          </a:xfrm>
          <a:prstGeom prst="rect">
            <a:avLst/>
          </a:prstGeom>
          <a:noFill/>
        </p:spPr>
        <p:txBody>
          <a:bodyPr wrap="square" rtlCol="0">
            <a:spAutoFit/>
          </a:bodyPr>
          <a:lstStyle/>
          <a:p>
            <a:pPr algn="ctr"/>
            <a:r>
              <a:rPr lang="en-US" sz="2800" b="1">
                <a:solidFill>
                  <a:schemeClr val="bg2"/>
                </a:solidFill>
                <a:latin typeface="+mj-lt"/>
              </a:rPr>
              <a:t>Modern Zoning Through </a:t>
            </a:r>
            <a:r>
              <a:rPr lang="en-US" sz="2800" b="1">
                <a:solidFill>
                  <a:schemeClr val="accent2"/>
                </a:solidFill>
                <a:latin typeface="+mj-lt"/>
              </a:rPr>
              <a:t>Form-Based Code</a:t>
            </a:r>
          </a:p>
        </p:txBody>
      </p:sp>
      <p:sp>
        <p:nvSpPr>
          <p:cNvPr id="6" name="Text Placeholder 5">
            <a:extLst>
              <a:ext uri="{FF2B5EF4-FFF2-40B4-BE49-F238E27FC236}">
                <a16:creationId xmlns:a16="http://schemas.microsoft.com/office/drawing/2014/main" id="{FAC74F67-E669-E68A-E506-AE23D1A7582E}"/>
              </a:ext>
            </a:extLst>
          </p:cNvPr>
          <p:cNvSpPr>
            <a:spLocks noGrp="1"/>
          </p:cNvSpPr>
          <p:nvPr>
            <p:ph type="body" sz="quarter" idx="13"/>
          </p:nvPr>
        </p:nvSpPr>
        <p:spPr/>
        <p:txBody>
          <a:bodyPr/>
          <a:lstStyle/>
          <a:p>
            <a:r>
              <a:rPr lang="en-US" sz="1200">
                <a:latin typeface="Lora"/>
                <a:cs typeface="Poppins SemiBold"/>
              </a:rPr>
              <a:t>St. Clair Superior &amp; Hough Zoning Change</a:t>
            </a:r>
            <a:endParaRPr lang="en-US" sz="1200" i="0">
              <a:solidFill>
                <a:srgbClr val="000000"/>
              </a:solidFill>
              <a:latin typeface="Lora"/>
              <a:cs typeface="Poppins SemiBold"/>
            </a:endParaRPr>
          </a:p>
        </p:txBody>
      </p:sp>
    </p:spTree>
    <p:extLst>
      <p:ext uri="{BB962C8B-B14F-4D97-AF65-F5344CB8AC3E}">
        <p14:creationId xmlns:p14="http://schemas.microsoft.com/office/powerpoint/2010/main" val="2721133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AB7C5-20D7-3841-039D-9D984C892B5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ECF83F-8272-20FA-25AE-2C5E204926A5}"/>
              </a:ext>
            </a:extLst>
          </p:cNvPr>
          <p:cNvSpPr>
            <a:spLocks noGrp="1"/>
          </p:cNvSpPr>
          <p:nvPr>
            <p:ph type="sldNum" sz="quarter" idx="12"/>
          </p:nvPr>
        </p:nvSpPr>
        <p:spPr/>
        <p:txBody>
          <a:bodyPr/>
          <a:lstStyle/>
          <a:p>
            <a:fld id="{9D3506D7-F140-F449-A26E-3E07E8BE5636}" type="slidenum">
              <a:rPr lang="en-US" smtClean="0"/>
              <a:pPr/>
              <a:t>12</a:t>
            </a:fld>
            <a:endParaRPr lang="en-US"/>
          </a:p>
        </p:txBody>
      </p:sp>
      <p:sp>
        <p:nvSpPr>
          <p:cNvPr id="8" name="TextBox 7">
            <a:extLst>
              <a:ext uri="{FF2B5EF4-FFF2-40B4-BE49-F238E27FC236}">
                <a16:creationId xmlns:a16="http://schemas.microsoft.com/office/drawing/2014/main" id="{20AAFE92-97DF-D2C2-9898-86DFC75CE5B4}"/>
              </a:ext>
            </a:extLst>
          </p:cNvPr>
          <p:cNvSpPr txBox="1"/>
          <p:nvPr/>
        </p:nvSpPr>
        <p:spPr>
          <a:xfrm>
            <a:off x="1453856" y="2099020"/>
            <a:ext cx="9284283" cy="4308872"/>
          </a:xfrm>
          <a:prstGeom prst="rect">
            <a:avLst/>
          </a:prstGeom>
          <a:noFill/>
        </p:spPr>
        <p:txBody>
          <a:bodyPr wrap="square" lIns="91440" tIns="45720" rIns="91440" bIns="45720" rtlCol="0" anchor="t">
            <a:spAutoFit/>
          </a:bodyPr>
          <a:lstStyle/>
          <a:p>
            <a:r>
              <a:rPr lang="en-US" sz="1600" b="1">
                <a:solidFill>
                  <a:srgbClr val="000000"/>
                </a:solidFill>
                <a:latin typeface="Poppins"/>
                <a:ea typeface="+mn-lt"/>
                <a:cs typeface="Poppins"/>
              </a:rPr>
              <a:t>Current Neighborhood Challenges &amp; Form-Based Code Solutions:</a:t>
            </a:r>
            <a:endParaRPr lang="en-US" sz="1600">
              <a:solidFill>
                <a:srgbClr val="13294B"/>
              </a:solidFill>
              <a:latin typeface="Poppins"/>
              <a:ea typeface="+mn-lt"/>
              <a:cs typeface="Poppins"/>
            </a:endParaRPr>
          </a:p>
          <a:p>
            <a:endParaRPr lang="en-US" sz="1600" dirty="0">
              <a:solidFill>
                <a:srgbClr val="13294B"/>
              </a:solidFill>
              <a:latin typeface="Poppins"/>
              <a:ea typeface="+mn-lt"/>
              <a:cs typeface="Poppins"/>
            </a:endParaRPr>
          </a:p>
          <a:p>
            <a:pPr>
              <a:buFont typeface="Arial"/>
              <a:buChar char="•"/>
            </a:pPr>
            <a:endParaRPr lang="en-US" sz="1000" i="1" dirty="0">
              <a:solidFill>
                <a:srgbClr val="000000"/>
              </a:solidFill>
              <a:latin typeface="Poppins"/>
              <a:ea typeface="+mn-lt"/>
              <a:cs typeface="Poppins"/>
            </a:endParaRPr>
          </a:p>
          <a:p>
            <a:r>
              <a:rPr lang="en-US" sz="1600" i="1">
                <a:solidFill>
                  <a:srgbClr val="000000"/>
                </a:solidFill>
                <a:latin typeface="Poppins"/>
                <a:ea typeface="+mn-lt"/>
                <a:cs typeface="Poppins"/>
              </a:rPr>
              <a:t>Affordability &amp; Inclusivity</a:t>
            </a:r>
            <a:endParaRPr lang="en-US" sz="1600">
              <a:solidFill>
                <a:srgbClr val="13294B"/>
              </a:solidFill>
              <a:latin typeface="Poppins"/>
              <a:ea typeface="+mn-lt"/>
              <a:cs typeface="Poppins"/>
            </a:endParaRPr>
          </a:p>
          <a:p>
            <a:pPr marL="742950" lvl="1" indent="-285750">
              <a:buFont typeface="Arial"/>
              <a:buChar char="•"/>
            </a:pPr>
            <a:r>
              <a:rPr lang="en-US" sz="1600">
                <a:solidFill>
                  <a:srgbClr val="C00000"/>
                </a:solidFill>
                <a:latin typeface="Poppins"/>
                <a:ea typeface="+mn-lt"/>
                <a:cs typeface="Poppins"/>
              </a:rPr>
              <a:t>Current zoning:</a:t>
            </a:r>
            <a:r>
              <a:rPr lang="en-US" sz="1600">
                <a:solidFill>
                  <a:srgbClr val="000000"/>
                </a:solidFill>
                <a:latin typeface="Poppins"/>
                <a:ea typeface="+mn-lt"/>
                <a:cs typeface="Poppins"/>
              </a:rPr>
              <a:t> Limits housing supply and can fall out of step with demand due to complex, restrictive regulations.</a:t>
            </a:r>
            <a:endParaRPr lang="en-US" sz="1600"/>
          </a:p>
          <a:p>
            <a:pPr marL="742950" lvl="1" indent="-285750">
              <a:buFont typeface="Arial"/>
              <a:buChar char="•"/>
            </a:pPr>
            <a:r>
              <a:rPr lang="en-US" sz="1600">
                <a:solidFill>
                  <a:srgbClr val="0070C0"/>
                </a:solidFill>
                <a:latin typeface="Poppins"/>
                <a:ea typeface="+mn-lt"/>
                <a:cs typeface="Poppins"/>
              </a:rPr>
              <a:t>FBC:</a:t>
            </a:r>
            <a:r>
              <a:rPr lang="en-US" sz="1600">
                <a:solidFill>
                  <a:srgbClr val="000000"/>
                </a:solidFill>
                <a:latin typeface="Poppins"/>
                <a:ea typeface="+mn-lt"/>
                <a:cs typeface="Poppins"/>
              </a:rPr>
              <a:t> Expands the range of housing options for different incomes and life stages, while ensuring new development fits the character of the neighborhood.</a:t>
            </a:r>
            <a:endParaRPr lang="en-US" sz="1600"/>
          </a:p>
          <a:p>
            <a:pPr marL="742950" lvl="1" indent="-285750">
              <a:buFont typeface="Arial"/>
              <a:buChar char="•"/>
            </a:pPr>
            <a:r>
              <a:rPr lang="en-US" sz="1600">
                <a:solidFill>
                  <a:srgbClr val="C00000"/>
                </a:solidFill>
                <a:latin typeface="Poppins"/>
                <a:ea typeface="+mn-lt"/>
                <a:cs typeface="Poppins"/>
              </a:rPr>
              <a:t>Current zoning:</a:t>
            </a:r>
            <a:r>
              <a:rPr lang="en-US" sz="1600">
                <a:solidFill>
                  <a:srgbClr val="000000"/>
                </a:solidFill>
                <a:latin typeface="Poppins"/>
                <a:ea typeface="+mn-lt"/>
                <a:cs typeface="Poppins"/>
              </a:rPr>
              <a:t> Restricts many home-based and small-scale businesses, creating barriers for blue-collar entrepreneurs.</a:t>
            </a:r>
            <a:endParaRPr lang="en-US" sz="1600"/>
          </a:p>
          <a:p>
            <a:pPr marL="742950" lvl="1" indent="-285750">
              <a:buFont typeface="Arial"/>
              <a:buChar char="•"/>
            </a:pPr>
            <a:r>
              <a:rPr lang="en-US" sz="1600">
                <a:solidFill>
                  <a:srgbClr val="0070C0"/>
                </a:solidFill>
                <a:latin typeface="+mj-lt"/>
                <a:cs typeface="Poppins"/>
              </a:rPr>
              <a:t>FBC: </a:t>
            </a:r>
            <a:r>
              <a:rPr lang="en-US" sz="1600">
                <a:solidFill>
                  <a:srgbClr val="000000"/>
                </a:solidFill>
                <a:latin typeface="+mj-lt"/>
                <a:cs typeface="Poppins"/>
              </a:rPr>
              <a:t>Supports a wider range of building types and uses, making it easier for small businesses to start, grow, and thrive within their communities.</a:t>
            </a:r>
            <a:endParaRPr lang="en-US" sz="1600" dirty="0">
              <a:solidFill>
                <a:srgbClr val="000000"/>
              </a:solidFill>
              <a:latin typeface="+mj-lt"/>
              <a:cs typeface="Poppins"/>
            </a:endParaRPr>
          </a:p>
          <a:p>
            <a:pPr marL="285750" indent="-285750">
              <a:buFont typeface="Arial,Sans-Serif"/>
              <a:buChar char="•"/>
            </a:pPr>
            <a:endParaRPr lang="en-US" sz="1600" dirty="0">
              <a:solidFill>
                <a:srgbClr val="000000"/>
              </a:solidFill>
              <a:latin typeface="+mj-lt"/>
              <a:cs typeface="Poppins"/>
            </a:endParaRPr>
          </a:p>
          <a:p>
            <a:endParaRPr lang="en-US" dirty="0">
              <a:solidFill>
                <a:srgbClr val="000000"/>
              </a:solidFill>
              <a:latin typeface="+mj-lt"/>
              <a:cs typeface="Poppins"/>
            </a:endParaRPr>
          </a:p>
          <a:p>
            <a:pPr fontAlgn="base"/>
            <a:endParaRPr lang="en-US" b="1">
              <a:solidFill>
                <a:srgbClr val="000000"/>
              </a:solidFill>
              <a:latin typeface="Poppins"/>
              <a:cs typeface="Poppins"/>
            </a:endParaRPr>
          </a:p>
          <a:p>
            <a:endParaRPr lang="en-US" b="1" dirty="0">
              <a:solidFill>
                <a:srgbClr val="000000"/>
              </a:solidFill>
              <a:latin typeface="Poppins"/>
              <a:cs typeface="Poppins"/>
            </a:endParaRPr>
          </a:p>
          <a:p>
            <a:pPr marL="285750" indent="-285750">
              <a:buFont typeface="Arial" panose="020B0604020202020204" pitchFamily="34" charset="0"/>
              <a:buChar char="•"/>
            </a:pPr>
            <a:endParaRPr lang="en-US" dirty="0">
              <a:solidFill>
                <a:srgbClr val="000000"/>
              </a:solidFill>
              <a:latin typeface="Poppins"/>
              <a:cs typeface="Poppins"/>
            </a:endParaRPr>
          </a:p>
        </p:txBody>
      </p:sp>
      <p:sp>
        <p:nvSpPr>
          <p:cNvPr id="14" name="Rectangle: Rounded Corners 13">
            <a:extLst>
              <a:ext uri="{FF2B5EF4-FFF2-40B4-BE49-F238E27FC236}">
                <a16:creationId xmlns:a16="http://schemas.microsoft.com/office/drawing/2014/main" id="{4FF3C7D5-5540-A92F-4EA8-CAB7198C7634}"/>
              </a:ext>
            </a:extLst>
          </p:cNvPr>
          <p:cNvSpPr/>
          <p:nvPr/>
        </p:nvSpPr>
        <p:spPr>
          <a:xfrm>
            <a:off x="1292614" y="727790"/>
            <a:ext cx="9606772" cy="92333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A4FA4B-421A-0B52-06B8-82D5917131F7}"/>
              </a:ext>
            </a:extLst>
          </p:cNvPr>
          <p:cNvSpPr txBox="1"/>
          <p:nvPr/>
        </p:nvSpPr>
        <p:spPr>
          <a:xfrm>
            <a:off x="1998543" y="907893"/>
            <a:ext cx="7970059" cy="523220"/>
          </a:xfrm>
          <a:prstGeom prst="rect">
            <a:avLst/>
          </a:prstGeom>
          <a:noFill/>
        </p:spPr>
        <p:txBody>
          <a:bodyPr wrap="square" rtlCol="0">
            <a:spAutoFit/>
          </a:bodyPr>
          <a:lstStyle/>
          <a:p>
            <a:pPr algn="ctr"/>
            <a:r>
              <a:rPr lang="en-US" sz="2800" b="1">
                <a:solidFill>
                  <a:schemeClr val="bg2"/>
                </a:solidFill>
                <a:latin typeface="+mj-lt"/>
              </a:rPr>
              <a:t>Modern Zoning Through </a:t>
            </a:r>
            <a:r>
              <a:rPr lang="en-US" sz="2800" b="1">
                <a:solidFill>
                  <a:schemeClr val="accent2"/>
                </a:solidFill>
                <a:latin typeface="+mj-lt"/>
              </a:rPr>
              <a:t>Form-Based Code</a:t>
            </a:r>
          </a:p>
        </p:txBody>
      </p:sp>
      <p:sp>
        <p:nvSpPr>
          <p:cNvPr id="6" name="Text Placeholder 5">
            <a:extLst>
              <a:ext uri="{FF2B5EF4-FFF2-40B4-BE49-F238E27FC236}">
                <a16:creationId xmlns:a16="http://schemas.microsoft.com/office/drawing/2014/main" id="{4ED25A19-8E01-2EBD-8F6F-3BEB2C18EEB2}"/>
              </a:ext>
            </a:extLst>
          </p:cNvPr>
          <p:cNvSpPr>
            <a:spLocks noGrp="1"/>
          </p:cNvSpPr>
          <p:nvPr>
            <p:ph type="body" sz="quarter" idx="13"/>
          </p:nvPr>
        </p:nvSpPr>
        <p:spPr/>
        <p:txBody>
          <a:bodyPr/>
          <a:lstStyle/>
          <a:p>
            <a:r>
              <a:rPr lang="en-US" sz="1200">
                <a:latin typeface="Lora"/>
                <a:cs typeface="Poppins SemiBold"/>
              </a:rPr>
              <a:t>St. Clair Superior &amp; Hough Zoning Change</a:t>
            </a:r>
            <a:endParaRPr lang="en-US" sz="1200" i="0">
              <a:solidFill>
                <a:srgbClr val="000000"/>
              </a:solidFill>
              <a:latin typeface="Lora"/>
              <a:cs typeface="Poppins SemiBold"/>
            </a:endParaRPr>
          </a:p>
        </p:txBody>
      </p:sp>
    </p:spTree>
    <p:extLst>
      <p:ext uri="{BB962C8B-B14F-4D97-AF65-F5344CB8AC3E}">
        <p14:creationId xmlns:p14="http://schemas.microsoft.com/office/powerpoint/2010/main" val="358344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58592-12E7-9B46-32C8-86B9C782EB0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47E417-DC33-9E24-2E4A-81378FD78D97}"/>
              </a:ext>
            </a:extLst>
          </p:cNvPr>
          <p:cNvSpPr>
            <a:spLocks noGrp="1"/>
          </p:cNvSpPr>
          <p:nvPr>
            <p:ph type="sldNum" sz="quarter" idx="12"/>
          </p:nvPr>
        </p:nvSpPr>
        <p:spPr/>
        <p:txBody>
          <a:bodyPr/>
          <a:lstStyle/>
          <a:p>
            <a:fld id="{9D3506D7-F140-F449-A26E-3E07E8BE5636}" type="slidenum">
              <a:rPr lang="en-US" smtClean="0"/>
              <a:pPr/>
              <a:t>13</a:t>
            </a:fld>
            <a:endParaRPr lang="en-US"/>
          </a:p>
        </p:txBody>
      </p:sp>
      <p:sp>
        <p:nvSpPr>
          <p:cNvPr id="8" name="TextBox 7">
            <a:extLst>
              <a:ext uri="{FF2B5EF4-FFF2-40B4-BE49-F238E27FC236}">
                <a16:creationId xmlns:a16="http://schemas.microsoft.com/office/drawing/2014/main" id="{4F169B28-19B5-9B60-482D-F3AF0C02C6F1}"/>
              </a:ext>
            </a:extLst>
          </p:cNvPr>
          <p:cNvSpPr txBox="1"/>
          <p:nvPr/>
        </p:nvSpPr>
        <p:spPr>
          <a:xfrm>
            <a:off x="1453856" y="2099020"/>
            <a:ext cx="9284283" cy="4555093"/>
          </a:xfrm>
          <a:prstGeom prst="rect">
            <a:avLst/>
          </a:prstGeom>
          <a:noFill/>
        </p:spPr>
        <p:txBody>
          <a:bodyPr wrap="square" lIns="91440" tIns="45720" rIns="91440" bIns="45720" rtlCol="0" anchor="t">
            <a:spAutoFit/>
          </a:bodyPr>
          <a:lstStyle/>
          <a:p>
            <a:r>
              <a:rPr lang="en-US" sz="1600" b="1">
                <a:solidFill>
                  <a:srgbClr val="000000"/>
                </a:solidFill>
                <a:latin typeface="Poppins"/>
                <a:ea typeface="+mn-lt"/>
                <a:cs typeface="Poppins"/>
              </a:rPr>
              <a:t>Current Neighborhood Challenges &amp; Form-Based Code Solutions:</a:t>
            </a:r>
            <a:endParaRPr lang="en-US" sz="1600">
              <a:solidFill>
                <a:srgbClr val="13294B"/>
              </a:solidFill>
              <a:latin typeface="Poppins"/>
              <a:ea typeface="+mn-lt"/>
              <a:cs typeface="Poppins"/>
            </a:endParaRPr>
          </a:p>
          <a:p>
            <a:endParaRPr lang="en-US" sz="1600" dirty="0">
              <a:solidFill>
                <a:srgbClr val="13294B"/>
              </a:solidFill>
              <a:latin typeface="Poppins"/>
              <a:ea typeface="+mn-lt"/>
              <a:cs typeface="Poppins"/>
            </a:endParaRPr>
          </a:p>
          <a:p>
            <a:pPr>
              <a:buFont typeface="Arial"/>
              <a:buChar char="•"/>
            </a:pPr>
            <a:endParaRPr lang="en-US" sz="1000" i="1" dirty="0">
              <a:solidFill>
                <a:srgbClr val="000000"/>
              </a:solidFill>
              <a:latin typeface="Poppins"/>
              <a:ea typeface="+mn-lt"/>
              <a:cs typeface="Poppins"/>
            </a:endParaRPr>
          </a:p>
          <a:p>
            <a:r>
              <a:rPr lang="en-US" sz="1600" i="1">
                <a:solidFill>
                  <a:srgbClr val="000000"/>
                </a:solidFill>
                <a:latin typeface="Poppins"/>
                <a:ea typeface="+mn-lt"/>
                <a:cs typeface="Poppins"/>
              </a:rPr>
              <a:t>Streamlined Administrative Process &amp; User Friendly</a:t>
            </a:r>
            <a:endParaRPr lang="en-US" sz="1600"/>
          </a:p>
          <a:p>
            <a:pPr marL="742950" lvl="1" indent="-285750">
              <a:buFont typeface="Arial"/>
              <a:buChar char="•"/>
            </a:pPr>
            <a:r>
              <a:rPr lang="en-US" sz="1600">
                <a:solidFill>
                  <a:srgbClr val="C00000"/>
                </a:solidFill>
                <a:latin typeface="Poppins"/>
                <a:ea typeface="+mn-lt"/>
                <a:cs typeface="Poppins"/>
              </a:rPr>
              <a:t>Current zoning: </a:t>
            </a:r>
            <a:r>
              <a:rPr lang="en-US" sz="1600">
                <a:solidFill>
                  <a:srgbClr val="000000"/>
                </a:solidFill>
                <a:latin typeface="Poppins"/>
                <a:ea typeface="+mn-lt"/>
                <a:cs typeface="Poppins"/>
              </a:rPr>
              <a:t>Lacks a clear, consistent permit process, making applications difficult for both staff and the public to navigate.</a:t>
            </a:r>
            <a:endParaRPr lang="en-US" sz="1600"/>
          </a:p>
          <a:p>
            <a:pPr marL="742950" lvl="1" indent="-285750">
              <a:buFont typeface="Arial"/>
              <a:buChar char="•"/>
            </a:pPr>
            <a:r>
              <a:rPr lang="en-US" sz="1600">
                <a:solidFill>
                  <a:srgbClr val="0070C0"/>
                </a:solidFill>
                <a:latin typeface="Poppins"/>
                <a:ea typeface="+mn-lt"/>
                <a:cs typeface="Poppins"/>
              </a:rPr>
              <a:t>FBC: </a:t>
            </a:r>
            <a:r>
              <a:rPr lang="en-US" sz="1600">
                <a:solidFill>
                  <a:srgbClr val="000000"/>
                </a:solidFill>
                <a:latin typeface="Poppins"/>
                <a:ea typeface="+mn-lt"/>
                <a:cs typeface="Poppins"/>
              </a:rPr>
              <a:t>Establishes a clear, modern application and permitting process that reflects how development works today.</a:t>
            </a:r>
            <a:endParaRPr lang="en-US" sz="1600"/>
          </a:p>
          <a:p>
            <a:pPr marL="742950" lvl="1" indent="-285750">
              <a:buFont typeface="Arial"/>
              <a:buChar char="•"/>
            </a:pPr>
            <a:r>
              <a:rPr lang="en-US" sz="1600">
                <a:solidFill>
                  <a:srgbClr val="C00000"/>
                </a:solidFill>
                <a:latin typeface="Poppins"/>
                <a:ea typeface="+mn-lt"/>
                <a:cs typeface="Poppins"/>
              </a:rPr>
              <a:t>Current zoning: </a:t>
            </a:r>
            <a:r>
              <a:rPr lang="en-US" sz="1600">
                <a:solidFill>
                  <a:srgbClr val="000000"/>
                </a:solidFill>
                <a:latin typeface="Poppins"/>
                <a:ea typeface="+mn-lt"/>
                <a:cs typeface="Poppins"/>
              </a:rPr>
              <a:t>Text-heavy and difficult to interpret, making regulations </a:t>
            </a:r>
            <a:r>
              <a:rPr lang="en-US" sz="1600">
                <a:solidFill>
                  <a:srgbClr val="000000"/>
                </a:solidFill>
                <a:latin typeface="+mj-lt"/>
                <a:cs typeface="Poppins"/>
              </a:rPr>
              <a:t>hard to understand and apply</a:t>
            </a:r>
            <a:r>
              <a:rPr lang="en-US" sz="1600">
                <a:solidFill>
                  <a:srgbClr val="000000"/>
                </a:solidFill>
                <a:latin typeface="Poppins"/>
                <a:ea typeface="+mn-lt"/>
                <a:cs typeface="Poppins"/>
              </a:rPr>
              <a:t>.</a:t>
            </a:r>
            <a:endParaRPr lang="en-US" sz="1600"/>
          </a:p>
          <a:p>
            <a:pPr marL="742950" lvl="1" indent="-285750">
              <a:buFont typeface="Arial"/>
              <a:buChar char="•"/>
            </a:pPr>
            <a:r>
              <a:rPr lang="en-US" sz="1600">
                <a:solidFill>
                  <a:srgbClr val="0070C0"/>
                </a:solidFill>
                <a:latin typeface="+mj-lt"/>
                <a:cs typeface="Poppins"/>
              </a:rPr>
              <a:t>FBC:</a:t>
            </a:r>
            <a:r>
              <a:rPr lang="en-US" sz="1600">
                <a:solidFill>
                  <a:srgbClr val="000000"/>
                </a:solidFill>
                <a:latin typeface="+mj-lt"/>
                <a:cs typeface="Poppins"/>
              </a:rPr>
              <a:t> Uses clear language and visual standards, making the code easier to navigate, understand, and use.</a:t>
            </a:r>
            <a:endParaRPr lang="en-US" sz="1600"/>
          </a:p>
          <a:p>
            <a:endParaRPr lang="en-US" sz="1600" i="1" dirty="0">
              <a:solidFill>
                <a:srgbClr val="000000"/>
              </a:solidFill>
              <a:latin typeface="+mj-lt"/>
              <a:cs typeface="Poppins"/>
            </a:endParaRPr>
          </a:p>
          <a:p>
            <a:pPr marL="285750" indent="-285750">
              <a:buFont typeface="Arial,Sans-Serif"/>
              <a:buChar char="•"/>
            </a:pPr>
            <a:endParaRPr lang="en-US" sz="1600" dirty="0">
              <a:solidFill>
                <a:srgbClr val="000000"/>
              </a:solidFill>
              <a:latin typeface="+mj-lt"/>
              <a:cs typeface="Poppins"/>
            </a:endParaRPr>
          </a:p>
          <a:p>
            <a:endParaRPr lang="en-US" dirty="0">
              <a:solidFill>
                <a:srgbClr val="000000"/>
              </a:solidFill>
              <a:latin typeface="+mj-lt"/>
              <a:cs typeface="Poppins"/>
            </a:endParaRPr>
          </a:p>
          <a:p>
            <a:pPr fontAlgn="base"/>
            <a:endParaRPr lang="en-US" b="1">
              <a:solidFill>
                <a:srgbClr val="000000"/>
              </a:solidFill>
              <a:latin typeface="Poppins"/>
              <a:cs typeface="Poppins"/>
            </a:endParaRPr>
          </a:p>
          <a:p>
            <a:endParaRPr lang="en-US" b="1" dirty="0">
              <a:solidFill>
                <a:srgbClr val="000000"/>
              </a:solidFill>
              <a:latin typeface="Poppins"/>
              <a:cs typeface="Poppins"/>
            </a:endParaRPr>
          </a:p>
          <a:p>
            <a:pPr marL="285750" indent="-285750">
              <a:buFont typeface="Arial" panose="020B0604020202020204" pitchFamily="34" charset="0"/>
              <a:buChar char="•"/>
            </a:pPr>
            <a:endParaRPr lang="en-US" dirty="0">
              <a:solidFill>
                <a:srgbClr val="000000"/>
              </a:solidFill>
              <a:latin typeface="Poppins"/>
              <a:cs typeface="Poppins"/>
            </a:endParaRPr>
          </a:p>
        </p:txBody>
      </p:sp>
      <p:sp>
        <p:nvSpPr>
          <p:cNvPr id="14" name="Rectangle: Rounded Corners 13">
            <a:extLst>
              <a:ext uri="{FF2B5EF4-FFF2-40B4-BE49-F238E27FC236}">
                <a16:creationId xmlns:a16="http://schemas.microsoft.com/office/drawing/2014/main" id="{AF7061C4-DD20-987C-2293-D0FC159999C7}"/>
              </a:ext>
            </a:extLst>
          </p:cNvPr>
          <p:cNvSpPr/>
          <p:nvPr/>
        </p:nvSpPr>
        <p:spPr>
          <a:xfrm>
            <a:off x="1292614" y="727790"/>
            <a:ext cx="9606772" cy="92333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C21765F-60E3-1CBA-CFAD-0BD5C7EAA678}"/>
              </a:ext>
            </a:extLst>
          </p:cNvPr>
          <p:cNvSpPr txBox="1"/>
          <p:nvPr/>
        </p:nvSpPr>
        <p:spPr>
          <a:xfrm>
            <a:off x="1998543" y="907893"/>
            <a:ext cx="7970059" cy="523220"/>
          </a:xfrm>
          <a:prstGeom prst="rect">
            <a:avLst/>
          </a:prstGeom>
          <a:noFill/>
        </p:spPr>
        <p:txBody>
          <a:bodyPr wrap="square" rtlCol="0">
            <a:spAutoFit/>
          </a:bodyPr>
          <a:lstStyle/>
          <a:p>
            <a:pPr algn="ctr"/>
            <a:r>
              <a:rPr lang="en-US" sz="2800" b="1">
                <a:solidFill>
                  <a:schemeClr val="bg2"/>
                </a:solidFill>
                <a:latin typeface="+mj-lt"/>
              </a:rPr>
              <a:t>Modern Zoning Through </a:t>
            </a:r>
            <a:r>
              <a:rPr lang="en-US" sz="2800" b="1">
                <a:solidFill>
                  <a:schemeClr val="accent2"/>
                </a:solidFill>
                <a:latin typeface="+mj-lt"/>
              </a:rPr>
              <a:t>Form-Based Code</a:t>
            </a:r>
          </a:p>
        </p:txBody>
      </p:sp>
      <p:sp>
        <p:nvSpPr>
          <p:cNvPr id="6" name="Text Placeholder 5">
            <a:extLst>
              <a:ext uri="{FF2B5EF4-FFF2-40B4-BE49-F238E27FC236}">
                <a16:creationId xmlns:a16="http://schemas.microsoft.com/office/drawing/2014/main" id="{92993542-E86E-5260-385C-0C39F7C3AAA5}"/>
              </a:ext>
            </a:extLst>
          </p:cNvPr>
          <p:cNvSpPr>
            <a:spLocks noGrp="1"/>
          </p:cNvSpPr>
          <p:nvPr>
            <p:ph type="body" sz="quarter" idx="13"/>
          </p:nvPr>
        </p:nvSpPr>
        <p:spPr/>
        <p:txBody>
          <a:bodyPr/>
          <a:lstStyle/>
          <a:p>
            <a:r>
              <a:rPr lang="en-US" sz="1200">
                <a:latin typeface="Lora"/>
                <a:cs typeface="Poppins SemiBold"/>
              </a:rPr>
              <a:t>St. Clair Superior &amp; Hough Zoning Change</a:t>
            </a:r>
            <a:endParaRPr lang="en-US" sz="1200" i="0">
              <a:solidFill>
                <a:srgbClr val="000000"/>
              </a:solidFill>
              <a:latin typeface="Lora"/>
              <a:cs typeface="Poppins SemiBold"/>
            </a:endParaRPr>
          </a:p>
        </p:txBody>
      </p:sp>
    </p:spTree>
    <p:extLst>
      <p:ext uri="{BB962C8B-B14F-4D97-AF65-F5344CB8AC3E}">
        <p14:creationId xmlns:p14="http://schemas.microsoft.com/office/powerpoint/2010/main" val="2977383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06B11-1BD0-6656-0138-E8469CD8BA7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DEB518-F0EC-ACC5-67F3-48F2F1469ADA}"/>
              </a:ext>
            </a:extLst>
          </p:cNvPr>
          <p:cNvSpPr>
            <a:spLocks noGrp="1"/>
          </p:cNvSpPr>
          <p:nvPr>
            <p:ph type="sldNum" sz="quarter" idx="12"/>
          </p:nvPr>
        </p:nvSpPr>
        <p:spPr/>
        <p:txBody>
          <a:bodyPr/>
          <a:lstStyle/>
          <a:p>
            <a:fld id="{9D3506D7-F140-F449-A26E-3E07E8BE5636}" type="slidenum">
              <a:rPr lang="en-US" smtClean="0"/>
              <a:pPr/>
              <a:t>14</a:t>
            </a:fld>
            <a:endParaRPr lang="en-US"/>
          </a:p>
        </p:txBody>
      </p:sp>
      <p:sp>
        <p:nvSpPr>
          <p:cNvPr id="8" name="TextBox 7">
            <a:extLst>
              <a:ext uri="{FF2B5EF4-FFF2-40B4-BE49-F238E27FC236}">
                <a16:creationId xmlns:a16="http://schemas.microsoft.com/office/drawing/2014/main" id="{F3965488-A7A4-A235-A9CE-FE8CD9333745}"/>
              </a:ext>
            </a:extLst>
          </p:cNvPr>
          <p:cNvSpPr txBox="1"/>
          <p:nvPr/>
        </p:nvSpPr>
        <p:spPr>
          <a:xfrm>
            <a:off x="1453856" y="2099020"/>
            <a:ext cx="9284283" cy="3139321"/>
          </a:xfrm>
          <a:prstGeom prst="rect">
            <a:avLst/>
          </a:prstGeom>
          <a:noFill/>
        </p:spPr>
        <p:txBody>
          <a:bodyPr wrap="square" rtlCol="0">
            <a:spAutoFit/>
          </a:bodyPr>
          <a:lstStyle/>
          <a:p>
            <a:pPr fontAlgn="base"/>
            <a:r>
              <a:rPr lang="en-US">
                <a:solidFill>
                  <a:srgbClr val="000000"/>
                </a:solidFill>
                <a:latin typeface="+mj-lt"/>
              </a:rPr>
              <a:t>Form-based code makes it easier for residents to invest in their homes, attracts new housing and local businesses, and removes barriers so good projects can move forward faster. </a:t>
            </a:r>
          </a:p>
          <a:p>
            <a:pPr fontAlgn="base"/>
            <a:endParaRPr lang="en-US" b="1">
              <a:solidFill>
                <a:srgbClr val="000000"/>
              </a:solidFill>
              <a:latin typeface="+mj-lt"/>
            </a:endParaRPr>
          </a:p>
          <a:p>
            <a:pPr fontAlgn="base"/>
            <a:r>
              <a:rPr lang="en-US" b="1">
                <a:solidFill>
                  <a:srgbClr val="000000"/>
                </a:solidFill>
                <a:latin typeface="+mj-lt"/>
              </a:rPr>
              <a:t>What This Means as Examples:</a:t>
            </a:r>
          </a:p>
          <a:p>
            <a:pPr fontAlgn="base"/>
            <a:endParaRPr lang="en-US">
              <a:solidFill>
                <a:srgbClr val="000000"/>
              </a:solidFill>
              <a:latin typeface="+mj-lt"/>
            </a:endParaRPr>
          </a:p>
          <a:p>
            <a:pPr marL="285750" indent="-285750" fontAlgn="base">
              <a:buFont typeface="Arial" panose="020B0604020202020204" pitchFamily="34" charset="0"/>
              <a:buChar char="•"/>
            </a:pPr>
            <a:r>
              <a:rPr lang="en-US">
                <a:solidFill>
                  <a:srgbClr val="000000"/>
                </a:solidFill>
                <a:latin typeface="+mj-lt"/>
              </a:rPr>
              <a:t>A vacant storefront can more easily become a café or small business </a:t>
            </a:r>
          </a:p>
          <a:p>
            <a:pPr marL="285750" indent="-285750" fontAlgn="base">
              <a:buFont typeface="Arial" panose="020B0604020202020204" pitchFamily="34" charset="0"/>
              <a:buChar char="•"/>
            </a:pPr>
            <a:r>
              <a:rPr lang="en-US">
                <a:solidFill>
                  <a:srgbClr val="000000"/>
                </a:solidFill>
                <a:latin typeface="+mj-lt"/>
              </a:rPr>
              <a:t>A homeowner can add a unit for family or rental income </a:t>
            </a:r>
          </a:p>
          <a:p>
            <a:pPr marL="285750" indent="-285750" fontAlgn="base">
              <a:buFont typeface="Arial" panose="020B0604020202020204" pitchFamily="34" charset="0"/>
              <a:buChar char="•"/>
            </a:pPr>
            <a:r>
              <a:rPr lang="en-US">
                <a:solidFill>
                  <a:srgbClr val="000000"/>
                </a:solidFill>
                <a:latin typeface="+mj-lt"/>
              </a:rPr>
              <a:t>New housing can be built that fits the scale of the block </a:t>
            </a:r>
          </a:p>
          <a:p>
            <a:pPr marL="285750" indent="-285750" fontAlgn="base">
              <a:buFont typeface="Arial" panose="020B0604020202020204" pitchFamily="34" charset="0"/>
              <a:buChar char="•"/>
            </a:pPr>
            <a:r>
              <a:rPr lang="en-US">
                <a:solidFill>
                  <a:srgbClr val="000000"/>
                </a:solidFill>
                <a:latin typeface="+mj-lt"/>
              </a:rPr>
              <a:t>Mixed-use corridors can support shops, services, and jobs within walking distance </a:t>
            </a:r>
          </a:p>
        </p:txBody>
      </p:sp>
      <p:sp>
        <p:nvSpPr>
          <p:cNvPr id="14" name="Rectangle: Rounded Corners 13">
            <a:extLst>
              <a:ext uri="{FF2B5EF4-FFF2-40B4-BE49-F238E27FC236}">
                <a16:creationId xmlns:a16="http://schemas.microsoft.com/office/drawing/2014/main" id="{659405FA-9678-56A2-58E2-E126FF9A7786}"/>
              </a:ext>
            </a:extLst>
          </p:cNvPr>
          <p:cNvSpPr/>
          <p:nvPr/>
        </p:nvSpPr>
        <p:spPr>
          <a:xfrm>
            <a:off x="1292614" y="727790"/>
            <a:ext cx="9606772" cy="92333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AC08DAD-60BF-94B8-08B8-5E8B4717970A}"/>
              </a:ext>
            </a:extLst>
          </p:cNvPr>
          <p:cNvSpPr txBox="1"/>
          <p:nvPr/>
        </p:nvSpPr>
        <p:spPr>
          <a:xfrm>
            <a:off x="1998543" y="907893"/>
            <a:ext cx="7970059" cy="523220"/>
          </a:xfrm>
          <a:prstGeom prst="rect">
            <a:avLst/>
          </a:prstGeom>
          <a:noFill/>
        </p:spPr>
        <p:txBody>
          <a:bodyPr wrap="square" rtlCol="0">
            <a:spAutoFit/>
          </a:bodyPr>
          <a:lstStyle/>
          <a:p>
            <a:pPr algn="ctr"/>
            <a:r>
              <a:rPr lang="en-US" sz="2800" b="1">
                <a:solidFill>
                  <a:schemeClr val="bg2"/>
                </a:solidFill>
                <a:latin typeface="+mj-lt"/>
              </a:rPr>
              <a:t>Modern Zoning Through </a:t>
            </a:r>
            <a:r>
              <a:rPr lang="en-US" sz="2800" b="1">
                <a:solidFill>
                  <a:schemeClr val="accent2"/>
                </a:solidFill>
                <a:latin typeface="+mj-lt"/>
              </a:rPr>
              <a:t>Form-Based Code</a:t>
            </a:r>
          </a:p>
        </p:txBody>
      </p:sp>
      <p:sp>
        <p:nvSpPr>
          <p:cNvPr id="6" name="Text Placeholder 5">
            <a:extLst>
              <a:ext uri="{FF2B5EF4-FFF2-40B4-BE49-F238E27FC236}">
                <a16:creationId xmlns:a16="http://schemas.microsoft.com/office/drawing/2014/main" id="{024E012E-9F91-CDDB-7A21-23AFEEC70B64}"/>
              </a:ext>
            </a:extLst>
          </p:cNvPr>
          <p:cNvSpPr>
            <a:spLocks noGrp="1"/>
          </p:cNvSpPr>
          <p:nvPr>
            <p:ph type="body" sz="quarter" idx="13"/>
          </p:nvPr>
        </p:nvSpPr>
        <p:spPr/>
        <p:txBody>
          <a:bodyPr/>
          <a:lstStyle/>
          <a:p>
            <a:r>
              <a:rPr lang="en-US" sz="1200">
                <a:latin typeface="Lora"/>
                <a:cs typeface="Poppins SemiBold"/>
              </a:rPr>
              <a:t>St. Clair Superior &amp; Hough Zoning Change</a:t>
            </a:r>
            <a:endParaRPr lang="en-US" sz="1200" i="0">
              <a:solidFill>
                <a:srgbClr val="000000"/>
              </a:solidFill>
              <a:latin typeface="Lora"/>
              <a:cs typeface="Poppins SemiBold"/>
            </a:endParaRPr>
          </a:p>
        </p:txBody>
      </p:sp>
    </p:spTree>
    <p:extLst>
      <p:ext uri="{BB962C8B-B14F-4D97-AF65-F5344CB8AC3E}">
        <p14:creationId xmlns:p14="http://schemas.microsoft.com/office/powerpoint/2010/main" val="14038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9B960-AE29-7E9F-E8DA-BF9E34FFB17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9D78915-46D0-8FF3-DFB0-A62350F6751E}"/>
              </a:ext>
            </a:extLst>
          </p:cNvPr>
          <p:cNvSpPr>
            <a:spLocks noGrp="1"/>
          </p:cNvSpPr>
          <p:nvPr>
            <p:ph type="sldNum" sz="quarter" idx="12"/>
          </p:nvPr>
        </p:nvSpPr>
        <p:spPr/>
        <p:txBody>
          <a:bodyPr/>
          <a:lstStyle/>
          <a:p>
            <a:fld id="{9D3506D7-F140-F449-A26E-3E07E8BE5636}" type="slidenum">
              <a:rPr lang="en-US" smtClean="0"/>
              <a:pPr/>
              <a:t>15</a:t>
            </a:fld>
            <a:endParaRPr lang="en-US"/>
          </a:p>
        </p:txBody>
      </p:sp>
      <p:sp>
        <p:nvSpPr>
          <p:cNvPr id="4" name="Text Placeholder 3">
            <a:extLst>
              <a:ext uri="{FF2B5EF4-FFF2-40B4-BE49-F238E27FC236}">
                <a16:creationId xmlns:a16="http://schemas.microsoft.com/office/drawing/2014/main" id="{FD3D2203-DCF2-2009-F38D-8EC69FAE2364}"/>
              </a:ext>
            </a:extLst>
          </p:cNvPr>
          <p:cNvSpPr>
            <a:spLocks noGrp="1"/>
          </p:cNvSpPr>
          <p:nvPr>
            <p:ph type="body" sz="quarter" idx="13"/>
          </p:nvPr>
        </p:nvSpPr>
        <p:spPr/>
        <p:txBody>
          <a:bodyPr>
            <a:normAutofit/>
          </a:bodyPr>
          <a:lstStyle/>
          <a:p>
            <a:r>
              <a:rPr lang="en-US" sz="1200">
                <a:latin typeface="Lora"/>
              </a:rPr>
              <a:t>St. Clair Superior &amp; Hough Zoning Change</a:t>
            </a:r>
            <a:endParaRPr lang="en-US" sz="1200" i="0">
              <a:solidFill>
                <a:srgbClr val="000000"/>
              </a:solidFill>
              <a:latin typeface="Lora"/>
            </a:endParaRPr>
          </a:p>
        </p:txBody>
      </p:sp>
      <p:pic>
        <p:nvPicPr>
          <p:cNvPr id="2" name="Picture 1">
            <a:extLst>
              <a:ext uri="{FF2B5EF4-FFF2-40B4-BE49-F238E27FC236}">
                <a16:creationId xmlns:a16="http://schemas.microsoft.com/office/drawing/2014/main" id="{C7E53AF1-3194-69DF-2E11-B2BF928C812B}"/>
              </a:ext>
            </a:extLst>
          </p:cNvPr>
          <p:cNvPicPr>
            <a:picLocks noChangeAspect="1"/>
          </p:cNvPicPr>
          <p:nvPr/>
        </p:nvPicPr>
        <p:blipFill>
          <a:blip r:embed="rId2"/>
          <a:stretch>
            <a:fillRect/>
          </a:stretch>
        </p:blipFill>
        <p:spPr>
          <a:xfrm>
            <a:off x="2829153" y="781278"/>
            <a:ext cx="6315982" cy="4867275"/>
          </a:xfrm>
          <a:prstGeom prst="rect">
            <a:avLst/>
          </a:prstGeom>
        </p:spPr>
      </p:pic>
    </p:spTree>
    <p:extLst>
      <p:ext uri="{BB962C8B-B14F-4D97-AF65-F5344CB8AC3E}">
        <p14:creationId xmlns:p14="http://schemas.microsoft.com/office/powerpoint/2010/main" val="3488098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DC8541-246B-78A5-F7AB-FD99E0F80F8F}"/>
              </a:ext>
            </a:extLst>
          </p:cNvPr>
          <p:cNvSpPr>
            <a:spLocks noGrp="1"/>
          </p:cNvSpPr>
          <p:nvPr>
            <p:ph type="sldNum" sz="quarter" idx="10"/>
          </p:nvPr>
        </p:nvSpPr>
        <p:spPr/>
        <p:txBody>
          <a:bodyPr/>
          <a:lstStyle/>
          <a:p>
            <a:fld id="{A1D5B8CB-54A8-47B7-8D3E-145377829D2B}" type="slidenum">
              <a:rPr lang="en-US" smtClean="0"/>
              <a:t>2</a:t>
            </a:fld>
            <a:endParaRPr lang="en-US"/>
          </a:p>
        </p:txBody>
      </p:sp>
      <p:sp>
        <p:nvSpPr>
          <p:cNvPr id="3" name="Title 2">
            <a:extLst>
              <a:ext uri="{FF2B5EF4-FFF2-40B4-BE49-F238E27FC236}">
                <a16:creationId xmlns:a16="http://schemas.microsoft.com/office/drawing/2014/main" id="{B5F47714-7C93-0FC0-0A89-006BAA9313B2}"/>
              </a:ext>
            </a:extLst>
          </p:cNvPr>
          <p:cNvSpPr>
            <a:spLocks noGrp="1"/>
          </p:cNvSpPr>
          <p:nvPr>
            <p:ph type="title"/>
          </p:nvPr>
        </p:nvSpPr>
        <p:spPr/>
        <p:txBody>
          <a:bodyPr/>
          <a:lstStyle/>
          <a:p>
            <a:r>
              <a:rPr lang="en-US" sz="4800"/>
              <a:t>Growth that Starts with Residents</a:t>
            </a:r>
            <a:r>
              <a:rPr lang="en-US" sz="4800" b="0"/>
              <a:t> </a:t>
            </a:r>
            <a:endParaRPr lang="en-US" sz="4800"/>
          </a:p>
        </p:txBody>
      </p:sp>
      <p:sp>
        <p:nvSpPr>
          <p:cNvPr id="5" name="Text Placeholder 4">
            <a:extLst>
              <a:ext uri="{FF2B5EF4-FFF2-40B4-BE49-F238E27FC236}">
                <a16:creationId xmlns:a16="http://schemas.microsoft.com/office/drawing/2014/main" id="{A86AB97F-7A59-BE2F-75A3-D983A233EC3A}"/>
              </a:ext>
            </a:extLst>
          </p:cNvPr>
          <p:cNvSpPr>
            <a:spLocks noGrp="1"/>
          </p:cNvSpPr>
          <p:nvPr>
            <p:ph type="body" idx="1"/>
          </p:nvPr>
        </p:nvSpPr>
        <p:spPr/>
        <p:txBody>
          <a:bodyPr vert="horz" lIns="91440" tIns="45720" rIns="91440" bIns="45720" rtlCol="0" anchor="t">
            <a:normAutofit/>
          </a:bodyPr>
          <a:lstStyle/>
          <a:p>
            <a:r>
              <a:rPr lang="en-US">
                <a:latin typeface="Poppins SemiBold"/>
                <a:cs typeface="Poppins SemiBold"/>
              </a:rPr>
              <a:t>Modern Zoning Changes</a:t>
            </a:r>
            <a:endParaRPr lang="en-US"/>
          </a:p>
        </p:txBody>
      </p:sp>
    </p:spTree>
    <p:extLst>
      <p:ext uri="{BB962C8B-B14F-4D97-AF65-F5344CB8AC3E}">
        <p14:creationId xmlns:p14="http://schemas.microsoft.com/office/powerpoint/2010/main" val="73098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EB31-2D64-8EE2-D0B7-78B154256343}"/>
              </a:ext>
            </a:extLst>
          </p:cNvPr>
          <p:cNvSpPr txBox="1">
            <a:spLocks/>
          </p:cNvSpPr>
          <p:nvPr/>
        </p:nvSpPr>
        <p:spPr>
          <a:xfrm>
            <a:off x="955027" y="2147093"/>
            <a:ext cx="10281946" cy="2110582"/>
          </a:xfrm>
          <a:prstGeom prst="rect">
            <a:avLst/>
          </a:prstGeom>
        </p:spPr>
        <p:txBody>
          <a:bodyPr/>
          <a:lstStyle>
            <a:lvl1pPr algn="l" defTabSz="914377" rtl="0" eaLnBrk="1" latinLnBrk="0" hangingPunct="1">
              <a:lnSpc>
                <a:spcPct val="90000"/>
              </a:lnSpc>
              <a:spcBef>
                <a:spcPct val="0"/>
              </a:spcBef>
              <a:buNone/>
              <a:defRPr lang="en-US" sz="2500" b="1" kern="1200" dirty="0">
                <a:solidFill>
                  <a:srgbClr val="292E6C"/>
                </a:solidFill>
                <a:latin typeface="Lora" pitchFamily="2" charset="77"/>
                <a:ea typeface="+mn-ea"/>
                <a:cs typeface="+mn-cs"/>
              </a:defRPr>
            </a:lvl1pPr>
          </a:lstStyle>
          <a:p>
            <a:pPr algn="ctr"/>
            <a:r>
              <a:rPr lang="en-US" sz="4400">
                <a:latin typeface="Lora"/>
              </a:rPr>
              <a:t>Cleveland does not need to be discovered; </a:t>
            </a:r>
            <a:r>
              <a:rPr lang="en-US" sz="4400" u="sng">
                <a:latin typeface="Lora"/>
              </a:rPr>
              <a:t>it needs to be invested in.</a:t>
            </a:r>
            <a:endParaRPr lang="en-US" sz="4400" u="sng"/>
          </a:p>
        </p:txBody>
      </p:sp>
    </p:spTree>
    <p:extLst>
      <p:ext uri="{BB962C8B-B14F-4D97-AF65-F5344CB8AC3E}">
        <p14:creationId xmlns:p14="http://schemas.microsoft.com/office/powerpoint/2010/main" val="1599290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6D6A18-700B-2105-4BAA-1B2DEBBFB487}"/>
              </a:ext>
            </a:extLst>
          </p:cNvPr>
          <p:cNvSpPr>
            <a:spLocks noGrp="1"/>
          </p:cNvSpPr>
          <p:nvPr>
            <p:ph type="sldNum" sz="quarter" idx="12"/>
          </p:nvPr>
        </p:nvSpPr>
        <p:spPr/>
        <p:txBody>
          <a:bodyPr/>
          <a:lstStyle/>
          <a:p>
            <a:fld id="{9D3506D7-F140-F449-A26E-3E07E8BE5636}" type="slidenum">
              <a:rPr lang="en-US" smtClean="0"/>
              <a:pPr/>
              <a:t>4</a:t>
            </a:fld>
            <a:endParaRPr lang="en-US"/>
          </a:p>
        </p:txBody>
      </p:sp>
      <p:sp>
        <p:nvSpPr>
          <p:cNvPr id="4" name="Text Placeholder 3">
            <a:extLst>
              <a:ext uri="{FF2B5EF4-FFF2-40B4-BE49-F238E27FC236}">
                <a16:creationId xmlns:a16="http://schemas.microsoft.com/office/drawing/2014/main" id="{14EEB8FF-FAE1-121D-62DC-6544254BBA40}"/>
              </a:ext>
            </a:extLst>
          </p:cNvPr>
          <p:cNvSpPr>
            <a:spLocks noGrp="1"/>
          </p:cNvSpPr>
          <p:nvPr>
            <p:ph type="body" sz="quarter" idx="13"/>
          </p:nvPr>
        </p:nvSpPr>
        <p:spPr/>
        <p:txBody>
          <a:bodyPr>
            <a:normAutofit/>
          </a:bodyPr>
          <a:lstStyle/>
          <a:p>
            <a:r>
              <a:rPr lang="en-US">
                <a:latin typeface="Lora"/>
                <a:cs typeface="Poppins SemiBold"/>
              </a:rPr>
              <a:t>St. Clair Superior &amp; Hough Zoning Change</a:t>
            </a:r>
            <a:endParaRPr lang="en-US"/>
          </a:p>
        </p:txBody>
      </p:sp>
      <p:sp>
        <p:nvSpPr>
          <p:cNvPr id="8" name="TextBox 7">
            <a:extLst>
              <a:ext uri="{FF2B5EF4-FFF2-40B4-BE49-F238E27FC236}">
                <a16:creationId xmlns:a16="http://schemas.microsoft.com/office/drawing/2014/main" id="{44FAC97D-BE93-B00F-F764-2E7A588FD81C}"/>
              </a:ext>
            </a:extLst>
          </p:cNvPr>
          <p:cNvSpPr txBox="1"/>
          <p:nvPr/>
        </p:nvSpPr>
        <p:spPr>
          <a:xfrm>
            <a:off x="726038" y="749871"/>
            <a:ext cx="10739924" cy="2523768"/>
          </a:xfrm>
          <a:prstGeom prst="rect">
            <a:avLst/>
          </a:prstGeom>
          <a:noFill/>
        </p:spPr>
        <p:txBody>
          <a:bodyPr wrap="square" lIns="91440" tIns="45720" rIns="91440" bIns="45720" rtlCol="0" anchor="t">
            <a:spAutoFit/>
          </a:bodyPr>
          <a:lstStyle/>
          <a:p>
            <a:pPr fontAlgn="base"/>
            <a:r>
              <a:rPr lang="en-US" sz="2000">
                <a:solidFill>
                  <a:schemeClr val="bg1">
                    <a:lumMod val="10000"/>
                  </a:schemeClr>
                </a:solidFill>
                <a:latin typeface="+mj-lt"/>
              </a:rPr>
              <a:t>For generations, residents in the Hough and St. Clair-Superior neighborhoods have carried the strength, culture, and identity of this city forward, often without the level of investment they deserved.  </a:t>
            </a:r>
          </a:p>
          <a:p>
            <a:pPr fontAlgn="base"/>
            <a:endParaRPr lang="en-US" sz="2000" b="1" dirty="0">
              <a:solidFill>
                <a:schemeClr val="bg1">
                  <a:lumMod val="10000"/>
                </a:schemeClr>
              </a:solidFill>
              <a:latin typeface="+mj-lt"/>
              <a:cs typeface="Poppins"/>
            </a:endParaRPr>
          </a:p>
          <a:p>
            <a:r>
              <a:rPr lang="en-US" sz="2000" b="1">
                <a:solidFill>
                  <a:schemeClr val="bg1">
                    <a:lumMod val="10000"/>
                  </a:schemeClr>
                </a:solidFill>
                <a:ea typeface="+mn-lt"/>
                <a:cs typeface="+mn-lt"/>
              </a:rPr>
              <a:t>To better reflect what Clevelanders want to see in their neighborhoods, the City is updating its zoning code using a form-based approach.</a:t>
            </a:r>
            <a:endParaRPr lang="en-US" b="1">
              <a:solidFill>
                <a:schemeClr val="bg1">
                  <a:lumMod val="10000"/>
                </a:schemeClr>
              </a:solidFill>
              <a:ea typeface="+mn-lt"/>
              <a:cs typeface="+mn-lt"/>
            </a:endParaRPr>
          </a:p>
          <a:p>
            <a:r>
              <a:rPr lang="en-US" sz="2000" b="1" dirty="0">
                <a:solidFill>
                  <a:schemeClr val="bg1">
                    <a:lumMod val="10000"/>
                  </a:schemeClr>
                </a:solidFill>
                <a:latin typeface="+mj-lt"/>
              </a:rPr>
              <a:t>  </a:t>
            </a:r>
            <a:endParaRPr lang="en-US">
              <a:solidFill>
                <a:schemeClr val="bg1">
                  <a:lumMod val="10000"/>
                </a:schemeClr>
              </a:solidFill>
            </a:endParaRPr>
          </a:p>
          <a:p>
            <a:pPr fontAlgn="base"/>
            <a:endParaRPr lang="en-US">
              <a:latin typeface="+mj-lt"/>
            </a:endParaRPr>
          </a:p>
        </p:txBody>
      </p:sp>
      <p:pic>
        <p:nvPicPr>
          <p:cNvPr id="18" name="Picture 17">
            <a:extLst>
              <a:ext uri="{FF2B5EF4-FFF2-40B4-BE49-F238E27FC236}">
                <a16:creationId xmlns:a16="http://schemas.microsoft.com/office/drawing/2014/main" id="{C7B3B115-1CD7-0011-D906-5369A236C747}"/>
              </a:ext>
            </a:extLst>
          </p:cNvPr>
          <p:cNvPicPr>
            <a:picLocks noChangeAspect="1"/>
          </p:cNvPicPr>
          <p:nvPr/>
        </p:nvPicPr>
        <p:blipFill>
          <a:blip r:embed="rId2"/>
          <a:srcRect t="17327"/>
          <a:stretch>
            <a:fillRect/>
          </a:stretch>
        </p:blipFill>
        <p:spPr>
          <a:xfrm>
            <a:off x="6604001" y="2723369"/>
            <a:ext cx="4715006" cy="3140920"/>
          </a:xfrm>
          <a:prstGeom prst="rect">
            <a:avLst/>
          </a:prstGeom>
        </p:spPr>
      </p:pic>
      <p:pic>
        <p:nvPicPr>
          <p:cNvPr id="1028" name="Picture 4" descr="Hough | Cleveland Neighborhoods">
            <a:extLst>
              <a:ext uri="{FF2B5EF4-FFF2-40B4-BE49-F238E27FC236}">
                <a16:creationId xmlns:a16="http://schemas.microsoft.com/office/drawing/2014/main" id="{28CB40A9-D31D-3298-6F37-9E6F8DBE66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694"/>
          <a:stretch>
            <a:fillRect/>
          </a:stretch>
        </p:blipFill>
        <p:spPr bwMode="auto">
          <a:xfrm>
            <a:off x="872993" y="2723369"/>
            <a:ext cx="4715006" cy="314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5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57D1B7-CC28-B39D-BD3B-B93C46001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F768C-E86C-DB7F-1D1D-56574824E39E}"/>
              </a:ext>
            </a:extLst>
          </p:cNvPr>
          <p:cNvSpPr>
            <a:spLocks noGrp="1"/>
          </p:cNvSpPr>
          <p:nvPr>
            <p:ph type="title"/>
          </p:nvPr>
        </p:nvSpPr>
        <p:spPr>
          <a:xfrm>
            <a:off x="927035" y="538000"/>
            <a:ext cx="10122030" cy="1325563"/>
          </a:xfrm>
        </p:spPr>
        <p:txBody>
          <a:bodyPr/>
          <a:lstStyle/>
          <a:p>
            <a:r>
              <a:rPr lang="en-US" sz="2800"/>
              <a:t>Cleveland is facing a housing shortage, but solving it is not just about adding units. </a:t>
            </a:r>
            <a:endParaRPr lang="en-US" sz="3200"/>
          </a:p>
        </p:txBody>
      </p:sp>
      <p:sp>
        <p:nvSpPr>
          <p:cNvPr id="5" name="Slide Number Placeholder 4">
            <a:extLst>
              <a:ext uri="{FF2B5EF4-FFF2-40B4-BE49-F238E27FC236}">
                <a16:creationId xmlns:a16="http://schemas.microsoft.com/office/drawing/2014/main" id="{5BB8FD41-0F08-D958-619A-24500DBFD5D5}"/>
              </a:ext>
            </a:extLst>
          </p:cNvPr>
          <p:cNvSpPr>
            <a:spLocks noGrp="1"/>
          </p:cNvSpPr>
          <p:nvPr>
            <p:ph type="sldNum" sz="quarter" idx="12"/>
          </p:nvPr>
        </p:nvSpPr>
        <p:spPr/>
        <p:txBody>
          <a:bodyPr/>
          <a:lstStyle/>
          <a:p>
            <a:fld id="{9D3506D7-F140-F449-A26E-3E07E8BE5636}" type="slidenum">
              <a:rPr lang="en-US" smtClean="0"/>
              <a:pPr/>
              <a:t>5</a:t>
            </a:fld>
            <a:endParaRPr lang="en-US"/>
          </a:p>
        </p:txBody>
      </p:sp>
      <p:sp>
        <p:nvSpPr>
          <p:cNvPr id="4" name="Text Placeholder 3">
            <a:extLst>
              <a:ext uri="{FF2B5EF4-FFF2-40B4-BE49-F238E27FC236}">
                <a16:creationId xmlns:a16="http://schemas.microsoft.com/office/drawing/2014/main" id="{D7ABAA97-77C8-8F7F-62CD-389756E94EB4}"/>
              </a:ext>
            </a:extLst>
          </p:cNvPr>
          <p:cNvSpPr>
            <a:spLocks noGrp="1"/>
          </p:cNvSpPr>
          <p:nvPr>
            <p:ph type="body" sz="quarter" idx="13"/>
          </p:nvPr>
        </p:nvSpPr>
        <p:spPr/>
        <p:txBody>
          <a:bodyPr>
            <a:normAutofit/>
          </a:bodyPr>
          <a:lstStyle/>
          <a:p>
            <a:r>
              <a:rPr lang="en-US" sz="1200">
                <a:latin typeface="Lora"/>
                <a:cs typeface="Poppins SemiBold"/>
              </a:rPr>
              <a:t>St. Clair Superior &amp; Hough Zoning Change</a:t>
            </a:r>
            <a:endParaRPr lang="en-US" sz="1200" i="0">
              <a:solidFill>
                <a:srgbClr val="000000"/>
              </a:solidFill>
              <a:latin typeface="Lora"/>
              <a:cs typeface="Poppins SemiBold"/>
            </a:endParaRPr>
          </a:p>
        </p:txBody>
      </p:sp>
      <p:sp>
        <p:nvSpPr>
          <p:cNvPr id="3" name="TextBox 2">
            <a:extLst>
              <a:ext uri="{FF2B5EF4-FFF2-40B4-BE49-F238E27FC236}">
                <a16:creationId xmlns:a16="http://schemas.microsoft.com/office/drawing/2014/main" id="{EA72BD1F-CFD6-E037-6DBB-DB9B0C2BAE88}"/>
              </a:ext>
            </a:extLst>
          </p:cNvPr>
          <p:cNvSpPr txBox="1"/>
          <p:nvPr/>
        </p:nvSpPr>
        <p:spPr>
          <a:xfrm>
            <a:off x="2583413" y="3424389"/>
            <a:ext cx="8665048" cy="2031325"/>
          </a:xfrm>
          <a:prstGeom prst="rect">
            <a:avLst/>
          </a:prstGeom>
          <a:noFill/>
        </p:spPr>
        <p:txBody>
          <a:bodyPr wrap="square" rtlCol="0">
            <a:spAutoFit/>
          </a:bodyPr>
          <a:lstStyle/>
          <a:p>
            <a:pPr fontAlgn="base"/>
            <a:r>
              <a:rPr lang="en-US">
                <a:solidFill>
                  <a:schemeClr val="bg1">
                    <a:lumMod val="10000"/>
                  </a:schemeClr>
                </a:solidFill>
                <a:latin typeface="+mj-lt"/>
              </a:rPr>
              <a:t>To improve the infrastructure they rely on</a:t>
            </a:r>
          </a:p>
          <a:p>
            <a:pPr fontAlgn="base"/>
            <a:endParaRPr lang="en-US">
              <a:solidFill>
                <a:schemeClr val="bg1">
                  <a:lumMod val="10000"/>
                </a:schemeClr>
              </a:solidFill>
              <a:latin typeface="+mj-lt"/>
            </a:endParaRPr>
          </a:p>
          <a:p>
            <a:pPr fontAlgn="base"/>
            <a:endParaRPr lang="en-US">
              <a:solidFill>
                <a:schemeClr val="bg1">
                  <a:lumMod val="10000"/>
                </a:schemeClr>
              </a:solidFill>
              <a:latin typeface="+mj-lt"/>
            </a:endParaRPr>
          </a:p>
          <a:p>
            <a:pPr fontAlgn="base"/>
            <a:r>
              <a:rPr lang="en-US">
                <a:solidFill>
                  <a:schemeClr val="bg1">
                    <a:lumMod val="10000"/>
                  </a:schemeClr>
                </a:solidFill>
                <a:latin typeface="+mj-lt"/>
              </a:rPr>
              <a:t>To strengthen the neighborhoods they love </a:t>
            </a:r>
          </a:p>
          <a:p>
            <a:pPr fontAlgn="base"/>
            <a:endParaRPr lang="en-US">
              <a:solidFill>
                <a:schemeClr val="bg1">
                  <a:lumMod val="10000"/>
                </a:schemeClr>
              </a:solidFill>
              <a:latin typeface="+mj-lt"/>
            </a:endParaRPr>
          </a:p>
          <a:p>
            <a:pPr fontAlgn="base"/>
            <a:endParaRPr lang="en-US">
              <a:solidFill>
                <a:schemeClr val="bg1">
                  <a:lumMod val="10000"/>
                </a:schemeClr>
              </a:solidFill>
              <a:latin typeface="+mj-lt"/>
            </a:endParaRPr>
          </a:p>
          <a:p>
            <a:pPr fontAlgn="base"/>
            <a:r>
              <a:rPr lang="en-US">
                <a:solidFill>
                  <a:schemeClr val="bg1">
                    <a:lumMod val="10000"/>
                  </a:schemeClr>
                </a:solidFill>
                <a:latin typeface="+mj-lt"/>
              </a:rPr>
              <a:t>And to ensure they directly benefit from Cleveland’s growth </a:t>
            </a:r>
          </a:p>
        </p:txBody>
      </p:sp>
      <p:pic>
        <p:nvPicPr>
          <p:cNvPr id="10" name="Graphic 9" descr="Neighborhood outline">
            <a:extLst>
              <a:ext uri="{FF2B5EF4-FFF2-40B4-BE49-F238E27FC236}">
                <a16:creationId xmlns:a16="http://schemas.microsoft.com/office/drawing/2014/main" id="{2B7F5BFC-C568-245B-6E2E-B5E9049CA4F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75059" y="3905745"/>
            <a:ext cx="720687" cy="720687"/>
          </a:xfrm>
          <a:prstGeom prst="rect">
            <a:avLst/>
          </a:prstGeom>
        </p:spPr>
      </p:pic>
      <p:pic>
        <p:nvPicPr>
          <p:cNvPr id="14" name="Graphic 13" descr="Business Growth outline">
            <a:extLst>
              <a:ext uri="{FF2B5EF4-FFF2-40B4-BE49-F238E27FC236}">
                <a16:creationId xmlns:a16="http://schemas.microsoft.com/office/drawing/2014/main" id="{F08CA00C-EBBB-4408-CDA3-CBDBBB937F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75059" y="4862696"/>
            <a:ext cx="720687" cy="720687"/>
          </a:xfrm>
          <a:prstGeom prst="rect">
            <a:avLst/>
          </a:prstGeom>
        </p:spPr>
      </p:pic>
      <p:pic>
        <p:nvPicPr>
          <p:cNvPr id="16" name="Graphic 15" descr="Fork In Road outline">
            <a:extLst>
              <a:ext uri="{FF2B5EF4-FFF2-40B4-BE49-F238E27FC236}">
                <a16:creationId xmlns:a16="http://schemas.microsoft.com/office/drawing/2014/main" id="{31D91C42-A132-BE9E-ED00-8D84CC96C5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66144" y="3109588"/>
            <a:ext cx="629602" cy="629602"/>
          </a:xfrm>
          <a:prstGeom prst="rect">
            <a:avLst/>
          </a:prstGeom>
        </p:spPr>
      </p:pic>
      <p:sp>
        <p:nvSpPr>
          <p:cNvPr id="17" name="TextBox 16">
            <a:extLst>
              <a:ext uri="{FF2B5EF4-FFF2-40B4-BE49-F238E27FC236}">
                <a16:creationId xmlns:a16="http://schemas.microsoft.com/office/drawing/2014/main" id="{F0B6882C-7E4F-F3CF-7DE2-F941BE0AE889}"/>
              </a:ext>
            </a:extLst>
          </p:cNvPr>
          <p:cNvSpPr txBox="1"/>
          <p:nvPr/>
        </p:nvSpPr>
        <p:spPr>
          <a:xfrm>
            <a:off x="1039392" y="2196216"/>
            <a:ext cx="10409659" cy="677108"/>
          </a:xfrm>
          <a:prstGeom prst="rect">
            <a:avLst/>
          </a:prstGeom>
          <a:noFill/>
        </p:spPr>
        <p:txBody>
          <a:bodyPr wrap="square" rtlCol="0">
            <a:spAutoFit/>
          </a:bodyPr>
          <a:lstStyle/>
          <a:p>
            <a:pPr fontAlgn="base"/>
            <a:r>
              <a:rPr lang="en-US">
                <a:solidFill>
                  <a:schemeClr val="bg1">
                    <a:lumMod val="10000"/>
                  </a:schemeClr>
                </a:solidFill>
                <a:latin typeface="+mj-lt"/>
              </a:rPr>
              <a:t>We must make neighborhoods stronger for the people who live in them today. </a:t>
            </a:r>
          </a:p>
          <a:p>
            <a:pPr fontAlgn="base"/>
            <a:r>
              <a:rPr lang="en-US" b="1">
                <a:solidFill>
                  <a:schemeClr val="bg1">
                    <a:lumMod val="10000"/>
                  </a:schemeClr>
                </a:solidFill>
                <a:latin typeface="+mj-lt"/>
              </a:rPr>
              <a:t>The Housing Innovation District is a commitment: </a:t>
            </a:r>
            <a:r>
              <a:rPr lang="en-US" sz="2000" b="1">
                <a:latin typeface="+mj-lt"/>
              </a:rPr>
              <a:t> </a:t>
            </a:r>
          </a:p>
        </p:txBody>
      </p:sp>
    </p:spTree>
    <p:extLst>
      <p:ext uri="{BB962C8B-B14F-4D97-AF65-F5344CB8AC3E}">
        <p14:creationId xmlns:p14="http://schemas.microsoft.com/office/powerpoint/2010/main" val="305148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F68F5-54E3-49CA-CCB9-5F43F370F36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28EC1D-A15B-FC16-25D0-909D8FA23729}"/>
              </a:ext>
            </a:extLst>
          </p:cNvPr>
          <p:cNvSpPr>
            <a:spLocks noGrp="1"/>
          </p:cNvSpPr>
          <p:nvPr>
            <p:ph type="sldNum" sz="quarter" idx="10"/>
          </p:nvPr>
        </p:nvSpPr>
        <p:spPr/>
        <p:txBody>
          <a:bodyPr/>
          <a:lstStyle/>
          <a:p>
            <a:fld id="{9D3506D7-F140-F449-A26E-3E07E8BE5636}" type="slidenum">
              <a:rPr lang="en-US" smtClean="0"/>
              <a:pPr/>
              <a:t>6</a:t>
            </a:fld>
            <a:endParaRPr lang="en-US"/>
          </a:p>
        </p:txBody>
      </p:sp>
      <p:sp>
        <p:nvSpPr>
          <p:cNvPr id="2" name="Title 1">
            <a:extLst>
              <a:ext uri="{FF2B5EF4-FFF2-40B4-BE49-F238E27FC236}">
                <a16:creationId xmlns:a16="http://schemas.microsoft.com/office/drawing/2014/main" id="{960BA221-2560-95F4-9EDB-DA1797671582}"/>
              </a:ext>
            </a:extLst>
          </p:cNvPr>
          <p:cNvSpPr>
            <a:spLocks noGrp="1"/>
          </p:cNvSpPr>
          <p:nvPr>
            <p:ph type="title"/>
          </p:nvPr>
        </p:nvSpPr>
        <p:spPr/>
        <p:txBody>
          <a:bodyPr/>
          <a:lstStyle/>
          <a:p>
            <a:r>
              <a:rPr lang="en-US" sz="4800"/>
              <a:t>Why Here? Why Now?</a:t>
            </a:r>
          </a:p>
        </p:txBody>
      </p:sp>
      <p:sp>
        <p:nvSpPr>
          <p:cNvPr id="3" name="Text Placeholder 2">
            <a:extLst>
              <a:ext uri="{FF2B5EF4-FFF2-40B4-BE49-F238E27FC236}">
                <a16:creationId xmlns:a16="http://schemas.microsoft.com/office/drawing/2014/main" id="{CEC53FD6-73EC-0E07-CE44-3BB97BEAFAB0}"/>
              </a:ext>
            </a:extLst>
          </p:cNvPr>
          <p:cNvSpPr>
            <a:spLocks noGrp="1"/>
          </p:cNvSpPr>
          <p:nvPr>
            <p:ph type="body" idx="1"/>
          </p:nvPr>
        </p:nvSpPr>
        <p:spPr/>
        <p:txBody>
          <a:bodyPr vert="horz" lIns="91440" tIns="45720" rIns="91440" bIns="45720" rtlCol="0" anchor="t">
            <a:normAutofit/>
          </a:bodyPr>
          <a:lstStyle/>
          <a:p>
            <a:r>
              <a:rPr lang="en-US">
                <a:latin typeface="Poppins SemiBold"/>
                <a:cs typeface="Poppins SemiBold"/>
              </a:rPr>
              <a:t>St. Clair Supeior &amp; Hough Zoning Change</a:t>
            </a:r>
            <a:endParaRPr lang="en-US"/>
          </a:p>
        </p:txBody>
      </p:sp>
    </p:spTree>
    <p:extLst>
      <p:ext uri="{BB962C8B-B14F-4D97-AF65-F5344CB8AC3E}">
        <p14:creationId xmlns:p14="http://schemas.microsoft.com/office/powerpoint/2010/main" val="1976716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5C95A-8112-1CAB-6CE7-47FE51379802}"/>
              </a:ext>
            </a:extLst>
          </p:cNvPr>
          <p:cNvSpPr>
            <a:spLocks noGrp="1"/>
          </p:cNvSpPr>
          <p:nvPr>
            <p:ph type="title"/>
          </p:nvPr>
        </p:nvSpPr>
        <p:spPr>
          <a:xfrm>
            <a:off x="838200" y="762000"/>
            <a:ext cx="10515600" cy="585788"/>
          </a:xfrm>
        </p:spPr>
        <p:txBody>
          <a:bodyPr/>
          <a:lstStyle/>
          <a:p>
            <a:r>
              <a:rPr lang="en-US" sz="2800"/>
              <a:t>The momentum is already happening. </a:t>
            </a:r>
          </a:p>
        </p:txBody>
      </p:sp>
      <p:sp>
        <p:nvSpPr>
          <p:cNvPr id="5" name="Slide Number Placeholder 4">
            <a:extLst>
              <a:ext uri="{FF2B5EF4-FFF2-40B4-BE49-F238E27FC236}">
                <a16:creationId xmlns:a16="http://schemas.microsoft.com/office/drawing/2014/main" id="{5459AB07-A3A6-5219-C75E-004E3AF7B967}"/>
              </a:ext>
            </a:extLst>
          </p:cNvPr>
          <p:cNvSpPr>
            <a:spLocks noGrp="1"/>
          </p:cNvSpPr>
          <p:nvPr>
            <p:ph type="sldNum" sz="quarter" idx="12"/>
          </p:nvPr>
        </p:nvSpPr>
        <p:spPr/>
        <p:txBody>
          <a:bodyPr/>
          <a:lstStyle/>
          <a:p>
            <a:fld id="{9D3506D7-F140-F449-A26E-3E07E8BE5636}" type="slidenum">
              <a:rPr lang="en-US" smtClean="0"/>
              <a:pPr/>
              <a:t>7</a:t>
            </a:fld>
            <a:endParaRPr lang="en-US"/>
          </a:p>
        </p:txBody>
      </p:sp>
      <p:sp>
        <p:nvSpPr>
          <p:cNvPr id="6" name="Text Placeholder 5">
            <a:extLst>
              <a:ext uri="{FF2B5EF4-FFF2-40B4-BE49-F238E27FC236}">
                <a16:creationId xmlns:a16="http://schemas.microsoft.com/office/drawing/2014/main" id="{2D52AF8C-72DC-4572-9F6E-7FD80B3FA171}"/>
              </a:ext>
            </a:extLst>
          </p:cNvPr>
          <p:cNvSpPr>
            <a:spLocks noGrp="1"/>
          </p:cNvSpPr>
          <p:nvPr>
            <p:ph type="body" sz="quarter" idx="13"/>
          </p:nvPr>
        </p:nvSpPr>
        <p:spPr/>
        <p:txBody>
          <a:bodyPr/>
          <a:lstStyle/>
          <a:p>
            <a:r>
              <a:rPr lang="en-US" sz="1200">
                <a:latin typeface="Lora"/>
              </a:rPr>
              <a:t>St. Clair Superior &amp; Hough Zoning Change</a:t>
            </a:r>
            <a:endParaRPr lang="en-US" sz="1200" i="0">
              <a:solidFill>
                <a:srgbClr val="000000"/>
              </a:solidFill>
            </a:endParaRPr>
          </a:p>
        </p:txBody>
      </p:sp>
      <p:pic>
        <p:nvPicPr>
          <p:cNvPr id="10" name="Picture 9">
            <a:extLst>
              <a:ext uri="{FF2B5EF4-FFF2-40B4-BE49-F238E27FC236}">
                <a16:creationId xmlns:a16="http://schemas.microsoft.com/office/drawing/2014/main" id="{2F4FB8DB-4CEC-D559-CDAE-D6584E2DA834}"/>
              </a:ext>
            </a:extLst>
          </p:cNvPr>
          <p:cNvPicPr>
            <a:picLocks noChangeAspect="1"/>
          </p:cNvPicPr>
          <p:nvPr/>
        </p:nvPicPr>
        <p:blipFill>
          <a:blip r:embed="rId2"/>
          <a:srcRect b="11111"/>
          <a:stretch>
            <a:fillRect/>
          </a:stretch>
        </p:blipFill>
        <p:spPr>
          <a:xfrm>
            <a:off x="958562" y="1714500"/>
            <a:ext cx="2980892" cy="1714500"/>
          </a:xfrm>
          <a:prstGeom prst="rect">
            <a:avLst/>
          </a:prstGeom>
        </p:spPr>
      </p:pic>
      <p:pic>
        <p:nvPicPr>
          <p:cNvPr id="12" name="Picture 11">
            <a:extLst>
              <a:ext uri="{FF2B5EF4-FFF2-40B4-BE49-F238E27FC236}">
                <a16:creationId xmlns:a16="http://schemas.microsoft.com/office/drawing/2014/main" id="{03D3A766-B5AD-52A4-147F-D6AE553179DA}"/>
              </a:ext>
            </a:extLst>
          </p:cNvPr>
          <p:cNvPicPr>
            <a:picLocks noChangeAspect="1"/>
          </p:cNvPicPr>
          <p:nvPr/>
        </p:nvPicPr>
        <p:blipFill>
          <a:blip r:embed="rId3"/>
          <a:srcRect t="8317"/>
          <a:stretch>
            <a:fillRect/>
          </a:stretch>
        </p:blipFill>
        <p:spPr>
          <a:xfrm>
            <a:off x="8293109" y="3895725"/>
            <a:ext cx="2980892" cy="1768804"/>
          </a:xfrm>
          <a:prstGeom prst="rect">
            <a:avLst/>
          </a:prstGeom>
        </p:spPr>
      </p:pic>
      <p:pic>
        <p:nvPicPr>
          <p:cNvPr id="14" name="Picture 13">
            <a:extLst>
              <a:ext uri="{FF2B5EF4-FFF2-40B4-BE49-F238E27FC236}">
                <a16:creationId xmlns:a16="http://schemas.microsoft.com/office/drawing/2014/main" id="{653C7681-2E79-7E34-8714-54EDC35B57C0}"/>
              </a:ext>
            </a:extLst>
          </p:cNvPr>
          <p:cNvPicPr>
            <a:picLocks noChangeAspect="1"/>
          </p:cNvPicPr>
          <p:nvPr/>
        </p:nvPicPr>
        <p:blipFill>
          <a:blip r:embed="rId4"/>
          <a:stretch>
            <a:fillRect/>
          </a:stretch>
        </p:blipFill>
        <p:spPr>
          <a:xfrm>
            <a:off x="4625835" y="3895725"/>
            <a:ext cx="2980892" cy="1768804"/>
          </a:xfrm>
          <a:prstGeom prst="rect">
            <a:avLst/>
          </a:prstGeom>
        </p:spPr>
      </p:pic>
      <p:pic>
        <p:nvPicPr>
          <p:cNvPr id="16" name="Picture 15">
            <a:extLst>
              <a:ext uri="{FF2B5EF4-FFF2-40B4-BE49-F238E27FC236}">
                <a16:creationId xmlns:a16="http://schemas.microsoft.com/office/drawing/2014/main" id="{5A71A831-123F-49FA-D8DF-F2D6659DD332}"/>
              </a:ext>
            </a:extLst>
          </p:cNvPr>
          <p:cNvPicPr>
            <a:picLocks noChangeAspect="1"/>
          </p:cNvPicPr>
          <p:nvPr/>
        </p:nvPicPr>
        <p:blipFill>
          <a:blip r:embed="rId5"/>
          <a:stretch>
            <a:fillRect/>
          </a:stretch>
        </p:blipFill>
        <p:spPr>
          <a:xfrm>
            <a:off x="4419742" y="1685099"/>
            <a:ext cx="3352515" cy="1768804"/>
          </a:xfrm>
          <a:prstGeom prst="rect">
            <a:avLst/>
          </a:prstGeom>
        </p:spPr>
      </p:pic>
      <p:pic>
        <p:nvPicPr>
          <p:cNvPr id="18" name="Picture 17">
            <a:extLst>
              <a:ext uri="{FF2B5EF4-FFF2-40B4-BE49-F238E27FC236}">
                <a16:creationId xmlns:a16="http://schemas.microsoft.com/office/drawing/2014/main" id="{67D3091E-4445-0456-C86C-C7ABE51024A6}"/>
              </a:ext>
            </a:extLst>
          </p:cNvPr>
          <p:cNvPicPr>
            <a:picLocks noChangeAspect="1"/>
          </p:cNvPicPr>
          <p:nvPr/>
        </p:nvPicPr>
        <p:blipFill>
          <a:blip r:embed="rId6"/>
          <a:srcRect r="9613"/>
          <a:stretch>
            <a:fillRect/>
          </a:stretch>
        </p:blipFill>
        <p:spPr>
          <a:xfrm>
            <a:off x="8273914" y="1710002"/>
            <a:ext cx="2959524" cy="1718998"/>
          </a:xfrm>
          <a:prstGeom prst="rect">
            <a:avLst/>
          </a:prstGeom>
        </p:spPr>
      </p:pic>
      <p:pic>
        <p:nvPicPr>
          <p:cNvPr id="20" name="Picture 19">
            <a:extLst>
              <a:ext uri="{FF2B5EF4-FFF2-40B4-BE49-F238E27FC236}">
                <a16:creationId xmlns:a16="http://schemas.microsoft.com/office/drawing/2014/main" id="{724A3655-B9A2-A881-7E9A-416AC9CFAC09}"/>
              </a:ext>
            </a:extLst>
          </p:cNvPr>
          <p:cNvPicPr>
            <a:picLocks noChangeAspect="1"/>
          </p:cNvPicPr>
          <p:nvPr/>
        </p:nvPicPr>
        <p:blipFill>
          <a:blip r:embed="rId7"/>
          <a:srcRect t="-1" b="-8786"/>
          <a:stretch>
            <a:fillRect/>
          </a:stretch>
        </p:blipFill>
        <p:spPr>
          <a:xfrm>
            <a:off x="958562" y="3895725"/>
            <a:ext cx="2980892" cy="1952625"/>
          </a:xfrm>
          <a:prstGeom prst="rect">
            <a:avLst/>
          </a:prstGeom>
        </p:spPr>
      </p:pic>
      <p:sp>
        <p:nvSpPr>
          <p:cNvPr id="21" name="Rectangle: Rounded Corners 20">
            <a:extLst>
              <a:ext uri="{FF2B5EF4-FFF2-40B4-BE49-F238E27FC236}">
                <a16:creationId xmlns:a16="http://schemas.microsoft.com/office/drawing/2014/main" id="{089822DC-5750-1AAD-9FAE-76C32705831D}"/>
              </a:ext>
            </a:extLst>
          </p:cNvPr>
          <p:cNvSpPr/>
          <p:nvPr/>
        </p:nvSpPr>
        <p:spPr>
          <a:xfrm>
            <a:off x="2628900" y="3038475"/>
            <a:ext cx="1724025" cy="29527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13CBADB-4249-6EAC-527B-0F6619A2A35A}"/>
              </a:ext>
            </a:extLst>
          </p:cNvPr>
          <p:cNvSpPr/>
          <p:nvPr/>
        </p:nvSpPr>
        <p:spPr>
          <a:xfrm>
            <a:off x="2628899" y="5295900"/>
            <a:ext cx="1724025" cy="29527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9B0A2707-8CAF-B824-82A4-E8E664735A4B}"/>
              </a:ext>
            </a:extLst>
          </p:cNvPr>
          <p:cNvSpPr/>
          <p:nvPr/>
        </p:nvSpPr>
        <p:spPr>
          <a:xfrm>
            <a:off x="6296025" y="5295899"/>
            <a:ext cx="1724025" cy="29527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7AD387C-0AAA-ED70-B9E2-50F7DBBCBDED}"/>
              </a:ext>
            </a:extLst>
          </p:cNvPr>
          <p:cNvSpPr/>
          <p:nvPr/>
        </p:nvSpPr>
        <p:spPr>
          <a:xfrm>
            <a:off x="10236358" y="5295899"/>
            <a:ext cx="1724025" cy="29527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21BAAC8-75E6-6F52-5665-68DE706EDFE7}"/>
              </a:ext>
            </a:extLst>
          </p:cNvPr>
          <p:cNvSpPr/>
          <p:nvPr/>
        </p:nvSpPr>
        <p:spPr>
          <a:xfrm>
            <a:off x="6296024" y="3048001"/>
            <a:ext cx="1724025" cy="29527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3C15C39F-46E8-845E-188E-AF7201C4C6AF}"/>
              </a:ext>
            </a:extLst>
          </p:cNvPr>
          <p:cNvSpPr/>
          <p:nvPr/>
        </p:nvSpPr>
        <p:spPr>
          <a:xfrm>
            <a:off x="10236357" y="3048002"/>
            <a:ext cx="1724025" cy="29527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63E13B0-39BB-A1CB-BCBF-5D52888B6E79}"/>
              </a:ext>
            </a:extLst>
          </p:cNvPr>
          <p:cNvSpPr txBox="1"/>
          <p:nvPr/>
        </p:nvSpPr>
        <p:spPr>
          <a:xfrm>
            <a:off x="2863904" y="3029326"/>
            <a:ext cx="1071484" cy="338554"/>
          </a:xfrm>
          <a:prstGeom prst="rect">
            <a:avLst/>
          </a:prstGeom>
          <a:noFill/>
        </p:spPr>
        <p:txBody>
          <a:bodyPr wrap="square" lIns="91440" tIns="45720" rIns="91440" bIns="45720" rtlCol="0" anchor="t">
            <a:spAutoFit/>
          </a:bodyPr>
          <a:lstStyle/>
          <a:p>
            <a:r>
              <a:rPr lang="en-US" sz="1600" b="1">
                <a:solidFill>
                  <a:schemeClr val="accent2"/>
                </a:solidFill>
                <a:latin typeface="+mj-lt"/>
              </a:rPr>
              <a:t>CHEERS</a:t>
            </a:r>
          </a:p>
        </p:txBody>
      </p:sp>
      <p:sp>
        <p:nvSpPr>
          <p:cNvPr id="28" name="TextBox 27">
            <a:extLst>
              <a:ext uri="{FF2B5EF4-FFF2-40B4-BE49-F238E27FC236}">
                <a16:creationId xmlns:a16="http://schemas.microsoft.com/office/drawing/2014/main" id="{5ED50F0C-A384-7FF6-8C92-B7389A2FECD7}"/>
              </a:ext>
            </a:extLst>
          </p:cNvPr>
          <p:cNvSpPr txBox="1"/>
          <p:nvPr/>
        </p:nvSpPr>
        <p:spPr>
          <a:xfrm>
            <a:off x="6286793" y="3064460"/>
            <a:ext cx="2323162" cy="276999"/>
          </a:xfrm>
          <a:prstGeom prst="rect">
            <a:avLst/>
          </a:prstGeom>
          <a:noFill/>
        </p:spPr>
        <p:txBody>
          <a:bodyPr wrap="square" rtlCol="0">
            <a:spAutoFit/>
          </a:bodyPr>
          <a:lstStyle/>
          <a:p>
            <a:r>
              <a:rPr lang="en-US" sz="1200" b="1">
                <a:solidFill>
                  <a:schemeClr val="accent2"/>
                </a:solidFill>
                <a:latin typeface="+mj-lt"/>
              </a:rPr>
              <a:t>CLEVELAND MIDWAY</a:t>
            </a:r>
          </a:p>
        </p:txBody>
      </p:sp>
      <p:sp>
        <p:nvSpPr>
          <p:cNvPr id="29" name="TextBox 28">
            <a:extLst>
              <a:ext uri="{FF2B5EF4-FFF2-40B4-BE49-F238E27FC236}">
                <a16:creationId xmlns:a16="http://schemas.microsoft.com/office/drawing/2014/main" id="{3257A85A-F953-4B44-5EC1-70939EDCC17C}"/>
              </a:ext>
            </a:extLst>
          </p:cNvPr>
          <p:cNvSpPr txBox="1"/>
          <p:nvPr/>
        </p:nvSpPr>
        <p:spPr>
          <a:xfrm>
            <a:off x="10362308" y="3026361"/>
            <a:ext cx="1472122" cy="338554"/>
          </a:xfrm>
          <a:prstGeom prst="rect">
            <a:avLst/>
          </a:prstGeom>
          <a:noFill/>
        </p:spPr>
        <p:txBody>
          <a:bodyPr wrap="square" rtlCol="0">
            <a:spAutoFit/>
          </a:bodyPr>
          <a:lstStyle/>
          <a:p>
            <a:r>
              <a:rPr lang="en-US" sz="1600" b="1">
                <a:solidFill>
                  <a:schemeClr val="accent2"/>
                </a:solidFill>
                <a:latin typeface="+mj-lt"/>
              </a:rPr>
              <a:t>MLK JR. SITE</a:t>
            </a:r>
          </a:p>
        </p:txBody>
      </p:sp>
      <p:sp>
        <p:nvSpPr>
          <p:cNvPr id="30" name="TextBox 29">
            <a:extLst>
              <a:ext uri="{FF2B5EF4-FFF2-40B4-BE49-F238E27FC236}">
                <a16:creationId xmlns:a16="http://schemas.microsoft.com/office/drawing/2014/main" id="{A96112A7-5902-E27E-1D32-EC752487252A}"/>
              </a:ext>
            </a:extLst>
          </p:cNvPr>
          <p:cNvSpPr txBox="1"/>
          <p:nvPr/>
        </p:nvSpPr>
        <p:spPr>
          <a:xfrm>
            <a:off x="2726714" y="5314175"/>
            <a:ext cx="2123137" cy="276999"/>
          </a:xfrm>
          <a:prstGeom prst="rect">
            <a:avLst/>
          </a:prstGeom>
          <a:noFill/>
        </p:spPr>
        <p:txBody>
          <a:bodyPr wrap="square" rtlCol="0">
            <a:spAutoFit/>
          </a:bodyPr>
          <a:lstStyle/>
          <a:p>
            <a:r>
              <a:rPr lang="en-US" sz="1200" b="1">
                <a:solidFill>
                  <a:schemeClr val="accent2"/>
                </a:solidFill>
                <a:latin typeface="+mj-lt"/>
              </a:rPr>
              <a:t>MIDTOWN COLLAB</a:t>
            </a:r>
          </a:p>
        </p:txBody>
      </p:sp>
      <p:sp>
        <p:nvSpPr>
          <p:cNvPr id="31" name="TextBox 30">
            <a:extLst>
              <a:ext uri="{FF2B5EF4-FFF2-40B4-BE49-F238E27FC236}">
                <a16:creationId xmlns:a16="http://schemas.microsoft.com/office/drawing/2014/main" id="{DDF34EC1-77DE-6C26-137D-60AA3D17A5F8}"/>
              </a:ext>
            </a:extLst>
          </p:cNvPr>
          <p:cNvSpPr txBox="1"/>
          <p:nvPr/>
        </p:nvSpPr>
        <p:spPr>
          <a:xfrm>
            <a:off x="6673311" y="5274259"/>
            <a:ext cx="1140077" cy="338554"/>
          </a:xfrm>
          <a:prstGeom prst="rect">
            <a:avLst/>
          </a:prstGeom>
          <a:noFill/>
        </p:spPr>
        <p:txBody>
          <a:bodyPr wrap="square" rtlCol="0">
            <a:spAutoFit/>
          </a:bodyPr>
          <a:lstStyle/>
          <a:p>
            <a:r>
              <a:rPr lang="en-US" sz="1600" b="1">
                <a:solidFill>
                  <a:schemeClr val="accent2"/>
                </a:solidFill>
                <a:latin typeface="+mj-lt"/>
              </a:rPr>
              <a:t>E.66</a:t>
            </a:r>
            <a:r>
              <a:rPr lang="en-US" sz="1600" b="1" baseline="30000">
                <a:solidFill>
                  <a:schemeClr val="accent2"/>
                </a:solidFill>
                <a:latin typeface="+mj-lt"/>
              </a:rPr>
              <a:t>TH</a:t>
            </a:r>
            <a:r>
              <a:rPr lang="en-US" sz="1600" b="1">
                <a:solidFill>
                  <a:schemeClr val="accent2"/>
                </a:solidFill>
                <a:latin typeface="+mj-lt"/>
              </a:rPr>
              <a:t> ST</a:t>
            </a:r>
          </a:p>
        </p:txBody>
      </p:sp>
      <p:sp>
        <p:nvSpPr>
          <p:cNvPr id="32" name="TextBox 31">
            <a:extLst>
              <a:ext uri="{FF2B5EF4-FFF2-40B4-BE49-F238E27FC236}">
                <a16:creationId xmlns:a16="http://schemas.microsoft.com/office/drawing/2014/main" id="{4256F554-069E-314D-E01A-CD33142FBF0C}"/>
              </a:ext>
            </a:extLst>
          </p:cNvPr>
          <p:cNvSpPr txBox="1"/>
          <p:nvPr/>
        </p:nvSpPr>
        <p:spPr>
          <a:xfrm>
            <a:off x="10170150" y="5301752"/>
            <a:ext cx="1875487" cy="307777"/>
          </a:xfrm>
          <a:prstGeom prst="rect">
            <a:avLst/>
          </a:prstGeom>
          <a:noFill/>
        </p:spPr>
        <p:txBody>
          <a:bodyPr wrap="square" rtlCol="0">
            <a:spAutoFit/>
          </a:bodyPr>
          <a:lstStyle/>
          <a:p>
            <a:pPr algn="ctr"/>
            <a:r>
              <a:rPr lang="en-US" sz="1400" b="1">
                <a:solidFill>
                  <a:schemeClr val="accent2"/>
                </a:solidFill>
                <a:latin typeface="+mj-lt"/>
              </a:rPr>
              <a:t>SAILING CENTER</a:t>
            </a:r>
          </a:p>
        </p:txBody>
      </p:sp>
    </p:spTree>
    <p:extLst>
      <p:ext uri="{BB962C8B-B14F-4D97-AF65-F5344CB8AC3E}">
        <p14:creationId xmlns:p14="http://schemas.microsoft.com/office/powerpoint/2010/main" val="2619888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BE8476-5CB9-1AF4-FC78-01961928C0A1}"/>
              </a:ext>
            </a:extLst>
          </p:cNvPr>
          <p:cNvSpPr>
            <a:spLocks noGrp="1"/>
          </p:cNvSpPr>
          <p:nvPr>
            <p:ph idx="1"/>
          </p:nvPr>
        </p:nvSpPr>
        <p:spPr/>
        <p:txBody>
          <a:bodyPr vert="horz" lIns="91440" tIns="45720" rIns="91440" bIns="45720" rtlCol="0" anchor="t">
            <a:normAutofit/>
          </a:bodyPr>
          <a:lstStyle/>
          <a:p>
            <a:pPr marL="685165" lvl="1" indent="-227965"/>
            <a:r>
              <a:rPr lang="en-US" sz="1650" i="0">
                <a:latin typeface="Lora"/>
                <a:cs typeface="Poppins"/>
              </a:rPr>
              <a:t>Today, Cleveland’s zoning primarily focuses on how buildings are used—like residential, commercial, or industrial—and applies similar rules across different areas of the city. But our neighborhoods aren’t all the same. Each one has its own character, history, and needs.</a:t>
            </a:r>
            <a:endParaRPr lang="en-US" i="0"/>
          </a:p>
          <a:p>
            <a:pPr marL="685165" lvl="1" indent="-227965"/>
            <a:r>
              <a:rPr lang="en-US" sz="1650" i="0" dirty="0">
                <a:latin typeface="Lora"/>
                <a:cs typeface="Poppins"/>
              </a:rPr>
              <a:t>Form-based code shifts the focus from how buildings are used to how they look, feel, and fit within a neighborhood. This approach allows for more flexibility while ensuring new development matches the scale and design of the surrounding community. It also helps expand equitable options for housing and transportation, so every neighborhood can grow in a way that works for the people who live there.</a:t>
            </a:r>
          </a:p>
          <a:p>
            <a:pPr marL="685165" lvl="1" indent="-227965"/>
            <a:r>
              <a:rPr lang="en-US" sz="1650" b="1" i="0">
                <a:latin typeface="Poppins"/>
                <a:cs typeface="Poppins"/>
              </a:rPr>
              <a:t>The City has already piloted this in parts of the Hough neighborhood – the proposal is an expansion of this effort north to St. Clair Avenue. </a:t>
            </a:r>
          </a:p>
          <a:p>
            <a:pPr marL="227965" indent="-227965"/>
            <a:endParaRPr lang="en-US" sz="1650"/>
          </a:p>
        </p:txBody>
      </p:sp>
      <p:sp>
        <p:nvSpPr>
          <p:cNvPr id="4" name="Slide Number Placeholder 3">
            <a:extLst>
              <a:ext uri="{FF2B5EF4-FFF2-40B4-BE49-F238E27FC236}">
                <a16:creationId xmlns:a16="http://schemas.microsoft.com/office/drawing/2014/main" id="{EEDADC21-9BC8-39C2-5E20-3381A060768A}"/>
              </a:ext>
            </a:extLst>
          </p:cNvPr>
          <p:cNvSpPr>
            <a:spLocks noGrp="1"/>
          </p:cNvSpPr>
          <p:nvPr>
            <p:ph type="sldNum" sz="quarter" idx="12"/>
          </p:nvPr>
        </p:nvSpPr>
        <p:spPr/>
        <p:txBody>
          <a:bodyPr/>
          <a:lstStyle/>
          <a:p>
            <a:fld id="{9D3506D7-F140-F449-A26E-3E07E8BE5636}" type="slidenum">
              <a:rPr lang="en-US" smtClean="0"/>
              <a:t>8</a:t>
            </a:fld>
            <a:endParaRPr lang="en-US"/>
          </a:p>
        </p:txBody>
      </p:sp>
      <p:sp>
        <p:nvSpPr>
          <p:cNvPr id="6" name="Rectangle: Rounded Corners 5">
            <a:extLst>
              <a:ext uri="{FF2B5EF4-FFF2-40B4-BE49-F238E27FC236}">
                <a16:creationId xmlns:a16="http://schemas.microsoft.com/office/drawing/2014/main" id="{AABA6A23-3B9A-27E6-64CC-3B252C49C631}"/>
              </a:ext>
            </a:extLst>
          </p:cNvPr>
          <p:cNvSpPr/>
          <p:nvPr/>
        </p:nvSpPr>
        <p:spPr>
          <a:xfrm>
            <a:off x="1292614" y="727790"/>
            <a:ext cx="9606772" cy="92333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A33CAD-A91D-A32E-A9F8-C2722607681E}"/>
              </a:ext>
            </a:extLst>
          </p:cNvPr>
          <p:cNvSpPr txBox="1"/>
          <p:nvPr/>
        </p:nvSpPr>
        <p:spPr>
          <a:xfrm>
            <a:off x="1998543" y="907893"/>
            <a:ext cx="7970059" cy="523220"/>
          </a:xfrm>
          <a:prstGeom prst="rect">
            <a:avLst/>
          </a:prstGeom>
          <a:noFill/>
        </p:spPr>
        <p:txBody>
          <a:bodyPr wrap="square" rtlCol="0">
            <a:spAutoFit/>
          </a:bodyPr>
          <a:lstStyle/>
          <a:p>
            <a:pPr algn="ctr"/>
            <a:r>
              <a:rPr lang="en-US" sz="2800" b="1">
                <a:solidFill>
                  <a:schemeClr val="bg2"/>
                </a:solidFill>
                <a:latin typeface="+mj-lt"/>
              </a:rPr>
              <a:t>Modern Zoning Through </a:t>
            </a:r>
            <a:r>
              <a:rPr lang="en-US" sz="2800" b="1">
                <a:solidFill>
                  <a:schemeClr val="accent2"/>
                </a:solidFill>
                <a:latin typeface="+mj-lt"/>
              </a:rPr>
              <a:t>Form-Based Code</a:t>
            </a:r>
          </a:p>
        </p:txBody>
      </p:sp>
    </p:spTree>
    <p:extLst>
      <p:ext uri="{BB962C8B-B14F-4D97-AF65-F5344CB8AC3E}">
        <p14:creationId xmlns:p14="http://schemas.microsoft.com/office/powerpoint/2010/main" val="280827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A41FB-58DD-5B3A-793E-108CF7DBD7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0B5749-BFFF-005E-FA7B-C6E164E4CF76}"/>
              </a:ext>
            </a:extLst>
          </p:cNvPr>
          <p:cNvSpPr>
            <a:spLocks noGrp="1"/>
          </p:cNvSpPr>
          <p:nvPr>
            <p:ph idx="1"/>
          </p:nvPr>
        </p:nvSpPr>
        <p:spPr>
          <a:xfrm>
            <a:off x="4053214" y="3433132"/>
            <a:ext cx="10515600" cy="4351339"/>
          </a:xfrm>
        </p:spPr>
        <p:txBody>
          <a:bodyPr vert="horz" lIns="91440" tIns="45720" rIns="91440" bIns="45720" rtlCol="0" anchor="t">
            <a:normAutofit/>
          </a:bodyPr>
          <a:lstStyle/>
          <a:p>
            <a:pPr marL="685165" lvl="1" indent="-227965"/>
            <a:r>
              <a:rPr lang="en-US" sz="1650" i="0">
                <a:latin typeface="Lora"/>
                <a:cs typeface="Poppins"/>
              </a:rPr>
              <a:t>Insert Hough FBC Map</a:t>
            </a:r>
            <a:endParaRPr lang="en-US" i="0"/>
          </a:p>
          <a:p>
            <a:pPr marL="227965" indent="-227965"/>
            <a:endParaRPr lang="en-US" sz="1650"/>
          </a:p>
        </p:txBody>
      </p:sp>
      <p:sp>
        <p:nvSpPr>
          <p:cNvPr id="4" name="Slide Number Placeholder 3">
            <a:extLst>
              <a:ext uri="{FF2B5EF4-FFF2-40B4-BE49-F238E27FC236}">
                <a16:creationId xmlns:a16="http://schemas.microsoft.com/office/drawing/2014/main" id="{9011A2EE-D42C-F768-8D97-A08B584DDECD}"/>
              </a:ext>
            </a:extLst>
          </p:cNvPr>
          <p:cNvSpPr>
            <a:spLocks noGrp="1"/>
          </p:cNvSpPr>
          <p:nvPr>
            <p:ph type="sldNum" sz="quarter" idx="12"/>
          </p:nvPr>
        </p:nvSpPr>
        <p:spPr/>
        <p:txBody>
          <a:bodyPr/>
          <a:lstStyle/>
          <a:p>
            <a:fld id="{9D3506D7-F140-F449-A26E-3E07E8BE5636}" type="slidenum">
              <a:rPr lang="en-US" smtClean="0"/>
              <a:t>9</a:t>
            </a:fld>
            <a:endParaRPr lang="en-US"/>
          </a:p>
        </p:txBody>
      </p:sp>
      <p:sp>
        <p:nvSpPr>
          <p:cNvPr id="6" name="Rectangle: Rounded Corners 5">
            <a:extLst>
              <a:ext uri="{FF2B5EF4-FFF2-40B4-BE49-F238E27FC236}">
                <a16:creationId xmlns:a16="http://schemas.microsoft.com/office/drawing/2014/main" id="{1BAA2A4D-864E-DD7E-ED72-39729985BB87}"/>
              </a:ext>
            </a:extLst>
          </p:cNvPr>
          <p:cNvSpPr/>
          <p:nvPr/>
        </p:nvSpPr>
        <p:spPr>
          <a:xfrm>
            <a:off x="1292614" y="727790"/>
            <a:ext cx="9606772" cy="92333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5878B6-82F6-A1BE-C123-6A772F543DF9}"/>
              </a:ext>
            </a:extLst>
          </p:cNvPr>
          <p:cNvSpPr txBox="1"/>
          <p:nvPr/>
        </p:nvSpPr>
        <p:spPr>
          <a:xfrm>
            <a:off x="1998543" y="907893"/>
            <a:ext cx="7970059" cy="523220"/>
          </a:xfrm>
          <a:prstGeom prst="rect">
            <a:avLst/>
          </a:prstGeom>
          <a:noFill/>
        </p:spPr>
        <p:txBody>
          <a:bodyPr wrap="square" rtlCol="0">
            <a:spAutoFit/>
          </a:bodyPr>
          <a:lstStyle/>
          <a:p>
            <a:pPr algn="ctr"/>
            <a:r>
              <a:rPr lang="en-US" sz="2800" b="1">
                <a:solidFill>
                  <a:schemeClr val="bg2"/>
                </a:solidFill>
                <a:latin typeface="+mj-lt"/>
              </a:rPr>
              <a:t>Modern Zoning Through </a:t>
            </a:r>
            <a:r>
              <a:rPr lang="en-US" sz="2800" b="1">
                <a:solidFill>
                  <a:schemeClr val="accent2"/>
                </a:solidFill>
                <a:latin typeface="+mj-lt"/>
              </a:rPr>
              <a:t>Form-Based Code</a:t>
            </a:r>
          </a:p>
        </p:txBody>
      </p:sp>
    </p:spTree>
    <p:extLst>
      <p:ext uri="{BB962C8B-B14F-4D97-AF65-F5344CB8AC3E}">
        <p14:creationId xmlns:p14="http://schemas.microsoft.com/office/powerpoint/2010/main" val="2577894521"/>
      </p:ext>
    </p:extLst>
  </p:cSld>
  <p:clrMapOvr>
    <a:masterClrMapping/>
  </p:clrMapOvr>
</p:sld>
</file>

<file path=ppt/theme/theme1.xml><?xml version="1.0" encoding="utf-8"?>
<a:theme xmlns:a="http://schemas.openxmlformats.org/drawingml/2006/main" name="City of Cleveland Theme">
  <a:themeElements>
    <a:clrScheme name="City of Cleveland - Brand Colors 2023">
      <a:dk1>
        <a:srgbClr val="13294B"/>
      </a:dk1>
      <a:lt1>
        <a:srgbClr val="F2EFEA"/>
      </a:lt1>
      <a:dk2>
        <a:srgbClr val="2A2D6C"/>
      </a:dk2>
      <a:lt2>
        <a:srgbClr val="FFFFFF"/>
      </a:lt2>
      <a:accent1>
        <a:srgbClr val="F04F47"/>
      </a:accent1>
      <a:accent2>
        <a:srgbClr val="22B2D3"/>
      </a:accent2>
      <a:accent3>
        <a:srgbClr val="00AF66"/>
      </a:accent3>
      <a:accent4>
        <a:srgbClr val="FFC000"/>
      </a:accent4>
      <a:accent5>
        <a:srgbClr val="FFFFFF"/>
      </a:accent5>
      <a:accent6>
        <a:srgbClr val="FFFFFF"/>
      </a:accent6>
      <a:hlink>
        <a:srgbClr val="22B2D3"/>
      </a:hlink>
      <a:folHlink>
        <a:srgbClr val="2A2D6C"/>
      </a:folHlink>
    </a:clrScheme>
    <a:fontScheme name="City of Cleveland - Intro + Section Slides">
      <a:majorFont>
        <a:latin typeface="Poppins"/>
        <a:ea typeface=""/>
        <a:cs typeface=""/>
      </a:majorFont>
      <a:minorFont>
        <a:latin typeface="Lo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0000"/>
          </a:scheme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ity of Cleveland Theme" id="{BCC34987-A281-4CC2-9B37-87E028E9095D}" vid="{B73F24B0-E0B3-4878-AEF1-2040CEFA9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9296F35758434D802F66991C25B16A" ma:contentTypeVersion="10" ma:contentTypeDescription="Create a new document." ma:contentTypeScope="" ma:versionID="8c89fa2d0df040811c92cb79989c4fa7">
  <xsd:schema xmlns:xsd="http://www.w3.org/2001/XMLSchema" xmlns:xs="http://www.w3.org/2001/XMLSchema" xmlns:p="http://schemas.microsoft.com/office/2006/metadata/properties" xmlns:ns2="a53579d9-5ac8-4f6b-b9cd-efd3b571ae94" targetNamespace="http://schemas.microsoft.com/office/2006/metadata/properties" ma:root="true" ma:fieldsID="50426d7a2d6f896d888b602e9f1d5375" ns2:_="">
    <xsd:import namespace="a53579d9-5ac8-4f6b-b9cd-efd3b571ae9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3579d9-5ac8-4f6b-b9cd-efd3b571ae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7611e0-160e-41b6-ae0d-4a926c19679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53579d9-5ac8-4f6b-b9cd-efd3b571ae9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0D64DA-60B3-4C20-87E6-8A573C255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3579d9-5ac8-4f6b-b9cd-efd3b571a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63D7A1-F353-41C2-9091-03DCA9D57EB0}">
  <ds:schemaRefs>
    <ds:schemaRef ds:uri="610da37c-01e5-4d57-a9f5-5a7347c66be6"/>
    <ds:schemaRef ds:uri="751613fc-ee8c-463a-bf27-1b457ffd77e7"/>
    <ds:schemaRef ds:uri="88d4ac58-6311-4519-aaed-31f0dcb95fda"/>
    <ds:schemaRef ds:uri="cb20540d-88ed-4c59-8160-ade8ad6c5bbd"/>
    <ds:schemaRef ds:uri="http://schemas.microsoft.com/office/2006/metadata/properties"/>
    <ds:schemaRef ds:uri="http://schemas.microsoft.com/office/infopath/2007/PartnerControls"/>
    <ds:schemaRef ds:uri="a53579d9-5ac8-4f6b-b9cd-efd3b571ae94"/>
  </ds:schemaRefs>
</ds:datastoreItem>
</file>

<file path=customXml/itemProps3.xml><?xml version="1.0" encoding="utf-8"?>
<ds:datastoreItem xmlns:ds="http://schemas.openxmlformats.org/officeDocument/2006/customXml" ds:itemID="{F95543D5-85ED-4757-86C4-BC116F5106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City of Cleveland Theme</Template>
  <Application>Microsoft Office PowerPoint</Application>
  <PresentationFormat>Widescreen</PresentationFormat>
  <Slides>15</Slides>
  <Notes>0</Notes>
  <HiddenSlides>1</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City of Cleveland Theme</vt:lpstr>
      <vt:lpstr>St. Clair Superior &amp; Hough Zoning Change</vt:lpstr>
      <vt:lpstr>Growth that Starts with Residents </vt:lpstr>
      <vt:lpstr>PowerPoint Presentation</vt:lpstr>
      <vt:lpstr>PowerPoint Presentation</vt:lpstr>
      <vt:lpstr>Cleveland is facing a housing shortage, but solving it is not just about adding units. </vt:lpstr>
      <vt:lpstr>Why Here? Why Now?</vt:lpstr>
      <vt:lpstr>The momentum is already happening.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Theme</dc:title>
  <dc:creator>DiPlacido, Taylor</dc:creator>
  <cp:revision>105</cp:revision>
  <dcterms:created xsi:type="dcterms:W3CDTF">2023-10-24T14:26:04Z</dcterms:created>
  <dcterms:modified xsi:type="dcterms:W3CDTF">2026-04-09T19:55:03Z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0x010100709296F35758434D802F66991C25B16A</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